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handoutMasterIdLst>
    <p:handoutMasterId r:id="rId8"/>
  </p:handoutMasterIdLst>
  <p:sldIdLst>
    <p:sldId id="258" r:id="rId2"/>
    <p:sldId id="259" r:id="rId3"/>
    <p:sldId id="261" r:id="rId4"/>
    <p:sldId id="257" r:id="rId5"/>
    <p:sldId id="260" r:id="rId6"/>
  </p:sldIdLst>
  <p:sldSz cx="6858000" cy="9144000" type="screen4x3"/>
  <p:notesSz cx="7010400" cy="9296400"/>
  <p:defaultTex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66FF"/>
    <a:srgbClr val="063DE8"/>
    <a:srgbClr val="006800"/>
    <a:srgbClr val="FF3300"/>
    <a:srgbClr val="7B00E4"/>
    <a:srgbClr val="00DFCA"/>
    <a:srgbClr val="990000"/>
    <a:srgbClr val="FF6600"/>
    <a:srgbClr val="C8F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83" autoAdjust="0"/>
    <p:restoredTop sz="95494" autoAdjust="0"/>
  </p:normalViewPr>
  <p:slideViewPr>
    <p:cSldViewPr>
      <p:cViewPr>
        <p:scale>
          <a:sx n="80" d="100"/>
          <a:sy n="80" d="100"/>
        </p:scale>
        <p:origin x="-2268" y="570"/>
      </p:cViewPr>
      <p:guideLst>
        <p:guide orient="horz" pos="3552"/>
        <p:guide pos="431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4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634" y="4414560"/>
            <a:ext cx="5139134" cy="4182458"/>
          </a:xfrm>
          <a:prstGeom prst="rect">
            <a:avLst/>
          </a:prstGeom>
          <a:noFill/>
          <a:ln w="9525">
            <a:noFill/>
            <a:miter lim="800000"/>
            <a:headEnd/>
            <a:tailEnd/>
          </a:ln>
          <a:effectLst/>
        </p:spPr>
        <p:txBody>
          <a:bodyPr vert="horz" wrap="square" lIns="91905" tIns="45144" rIns="91905" bIns="451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2203450" y="704850"/>
            <a:ext cx="260350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03169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9501" y="809626"/>
            <a:ext cx="1457325" cy="731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764" y="809626"/>
            <a:ext cx="4224337" cy="731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764" y="2635250"/>
            <a:ext cx="2840037" cy="54927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635250"/>
            <a:ext cx="2841625" cy="54927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4"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4"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8"/>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763" y="809625"/>
            <a:ext cx="5834062" cy="1524000"/>
          </a:xfrm>
          <a:prstGeom prst="rect">
            <a:avLst/>
          </a:prstGeom>
          <a:noFill/>
          <a:ln w="9525">
            <a:noFill/>
            <a:miter lim="800000"/>
            <a:headEnd/>
            <a:tailEnd/>
          </a:ln>
        </p:spPr>
        <p:txBody>
          <a:bodyPr vert="horz" wrap="square" lIns="90419" tIns="44413" rIns="90419" bIns="4441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2763" y="2635250"/>
            <a:ext cx="5834062" cy="5492750"/>
          </a:xfrm>
          <a:prstGeom prst="rect">
            <a:avLst/>
          </a:prstGeom>
          <a:noFill/>
          <a:ln w="9525">
            <a:noFill/>
            <a:miter lim="800000"/>
            <a:headEnd/>
            <a:tailEnd/>
          </a:ln>
        </p:spPr>
        <p:txBody>
          <a:bodyPr vert="horz" wrap="square" lIns="90419" tIns="44413" rIns="90419" bIns="444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7575" rtl="0" eaLnBrk="0" fontAlgn="base" hangingPunct="0">
        <a:spcBef>
          <a:spcPct val="0"/>
        </a:spcBef>
        <a:spcAft>
          <a:spcPct val="0"/>
        </a:spcAft>
        <a:defRPr sz="4400">
          <a:solidFill>
            <a:schemeClr val="tx2"/>
          </a:solidFill>
          <a:latin typeface="+mj-lt"/>
          <a:ea typeface="+mj-ea"/>
          <a:cs typeface="+mj-cs"/>
        </a:defRPr>
      </a:lvl1pPr>
      <a:lvl2pPr algn="ctr" defTabSz="917575" rtl="0" eaLnBrk="0" fontAlgn="base" hangingPunct="0">
        <a:spcBef>
          <a:spcPct val="0"/>
        </a:spcBef>
        <a:spcAft>
          <a:spcPct val="0"/>
        </a:spcAft>
        <a:defRPr sz="4400">
          <a:solidFill>
            <a:schemeClr val="tx2"/>
          </a:solidFill>
          <a:latin typeface="Times New Roman" pitchFamily="18" charset="0"/>
        </a:defRPr>
      </a:lvl2pPr>
      <a:lvl3pPr algn="ctr" defTabSz="917575" rtl="0" eaLnBrk="0" fontAlgn="base" hangingPunct="0">
        <a:spcBef>
          <a:spcPct val="0"/>
        </a:spcBef>
        <a:spcAft>
          <a:spcPct val="0"/>
        </a:spcAft>
        <a:defRPr sz="4400">
          <a:solidFill>
            <a:schemeClr val="tx2"/>
          </a:solidFill>
          <a:latin typeface="Times New Roman" pitchFamily="18" charset="0"/>
        </a:defRPr>
      </a:lvl3pPr>
      <a:lvl4pPr algn="ctr" defTabSz="917575" rtl="0" eaLnBrk="0" fontAlgn="base" hangingPunct="0">
        <a:spcBef>
          <a:spcPct val="0"/>
        </a:spcBef>
        <a:spcAft>
          <a:spcPct val="0"/>
        </a:spcAft>
        <a:defRPr sz="4400">
          <a:solidFill>
            <a:schemeClr val="tx2"/>
          </a:solidFill>
          <a:latin typeface="Times New Roman" pitchFamily="18" charset="0"/>
        </a:defRPr>
      </a:lvl4pPr>
      <a:lvl5pPr algn="ctr" defTabSz="917575" rtl="0" eaLnBrk="0" fontAlgn="base" hangingPunct="0">
        <a:spcBef>
          <a:spcPct val="0"/>
        </a:spcBef>
        <a:spcAft>
          <a:spcPct val="0"/>
        </a:spcAft>
        <a:defRPr sz="4400">
          <a:solidFill>
            <a:schemeClr val="tx2"/>
          </a:solidFill>
          <a:latin typeface="Times New Roman" pitchFamily="18" charset="0"/>
        </a:defRPr>
      </a:lvl5pPr>
      <a:lvl6pPr marL="457200" algn="ctr" defTabSz="917575" rtl="0" eaLnBrk="0" fontAlgn="base" hangingPunct="0">
        <a:spcBef>
          <a:spcPct val="0"/>
        </a:spcBef>
        <a:spcAft>
          <a:spcPct val="0"/>
        </a:spcAft>
        <a:defRPr sz="4400">
          <a:solidFill>
            <a:schemeClr val="tx2"/>
          </a:solidFill>
          <a:latin typeface="Times New Roman" pitchFamily="18" charset="0"/>
        </a:defRPr>
      </a:lvl6pPr>
      <a:lvl7pPr marL="914400" algn="ctr" defTabSz="917575" rtl="0" eaLnBrk="0" fontAlgn="base" hangingPunct="0">
        <a:spcBef>
          <a:spcPct val="0"/>
        </a:spcBef>
        <a:spcAft>
          <a:spcPct val="0"/>
        </a:spcAft>
        <a:defRPr sz="4400">
          <a:solidFill>
            <a:schemeClr val="tx2"/>
          </a:solidFill>
          <a:latin typeface="Times New Roman" pitchFamily="18" charset="0"/>
        </a:defRPr>
      </a:lvl7pPr>
      <a:lvl8pPr marL="1371600" algn="ctr" defTabSz="917575" rtl="0" eaLnBrk="0" fontAlgn="base" hangingPunct="0">
        <a:spcBef>
          <a:spcPct val="0"/>
        </a:spcBef>
        <a:spcAft>
          <a:spcPct val="0"/>
        </a:spcAft>
        <a:defRPr sz="4400">
          <a:solidFill>
            <a:schemeClr val="tx2"/>
          </a:solidFill>
          <a:latin typeface="Times New Roman" pitchFamily="18" charset="0"/>
        </a:defRPr>
      </a:lvl8pPr>
      <a:lvl9pPr marL="1828800" algn="ctr" defTabSz="917575" rtl="0" eaLnBrk="0" fontAlgn="base" hangingPunct="0">
        <a:spcBef>
          <a:spcPct val="0"/>
        </a:spcBef>
        <a:spcAft>
          <a:spcPct val="0"/>
        </a:spcAft>
        <a:defRPr sz="4400">
          <a:solidFill>
            <a:schemeClr val="tx2"/>
          </a:solidFill>
          <a:latin typeface="Times New Roman" pitchFamily="18" charset="0"/>
        </a:defRPr>
      </a:lvl9pPr>
    </p:titleStyle>
    <p:bodyStyle>
      <a:lvl1pPr marL="347663" indent="-347663" algn="l" defTabSz="917575" rtl="0" eaLnBrk="0" fontAlgn="base" hangingPunct="0">
        <a:spcBef>
          <a:spcPct val="20000"/>
        </a:spcBef>
        <a:spcAft>
          <a:spcPct val="0"/>
        </a:spcAft>
        <a:buChar char="•"/>
        <a:defRPr sz="3500">
          <a:solidFill>
            <a:schemeClr val="tx1"/>
          </a:solidFill>
          <a:latin typeface="+mn-lt"/>
          <a:ea typeface="+mn-ea"/>
          <a:cs typeface="+mn-cs"/>
        </a:defRPr>
      </a:lvl1pPr>
      <a:lvl2pPr marL="736600" indent="-277813" algn="l" defTabSz="917575" rtl="0" eaLnBrk="0" fontAlgn="base" hangingPunct="0">
        <a:spcBef>
          <a:spcPct val="20000"/>
        </a:spcBef>
        <a:spcAft>
          <a:spcPct val="0"/>
        </a:spcAft>
        <a:buChar char="–"/>
        <a:defRPr sz="2600">
          <a:solidFill>
            <a:schemeClr val="tx1"/>
          </a:solidFill>
          <a:latin typeface="+mn-lt"/>
        </a:defRPr>
      </a:lvl2pPr>
      <a:lvl3pPr marL="1139825" indent="-222250" algn="l" defTabSz="917575" rtl="0" eaLnBrk="0" fontAlgn="base" hangingPunct="0">
        <a:spcBef>
          <a:spcPct val="20000"/>
        </a:spcBef>
        <a:spcAft>
          <a:spcPct val="0"/>
        </a:spcAft>
        <a:buChar char="•"/>
        <a:defRPr sz="2600">
          <a:solidFill>
            <a:schemeClr val="tx1"/>
          </a:solidFill>
          <a:latin typeface="+mn-lt"/>
        </a:defRPr>
      </a:lvl3pPr>
      <a:lvl4pPr marL="1597025" indent="-222250" algn="l" defTabSz="917575" rtl="0" eaLnBrk="0" fontAlgn="base" hangingPunct="0">
        <a:spcBef>
          <a:spcPct val="20000"/>
        </a:spcBef>
        <a:spcAft>
          <a:spcPct val="0"/>
        </a:spcAft>
        <a:buChar char="–"/>
        <a:defRPr sz="2000">
          <a:solidFill>
            <a:schemeClr val="tx1"/>
          </a:solidFill>
          <a:latin typeface="+mn-lt"/>
        </a:defRPr>
      </a:lvl4pPr>
      <a:lvl5pPr marL="2055813" indent="-222250" algn="l" defTabSz="917575" rtl="0" eaLnBrk="0" fontAlgn="base" hangingPunct="0">
        <a:spcBef>
          <a:spcPct val="20000"/>
        </a:spcBef>
        <a:spcAft>
          <a:spcPct val="0"/>
        </a:spcAft>
        <a:buChar char="•"/>
        <a:defRPr sz="2000">
          <a:solidFill>
            <a:schemeClr val="tx1"/>
          </a:solidFill>
          <a:latin typeface="+mn-lt"/>
        </a:defRPr>
      </a:lvl5pPr>
      <a:lvl6pPr marL="2513013" indent="-222250" algn="l" defTabSz="917575" rtl="0" eaLnBrk="0" fontAlgn="base" hangingPunct="0">
        <a:spcBef>
          <a:spcPct val="20000"/>
        </a:spcBef>
        <a:spcAft>
          <a:spcPct val="0"/>
        </a:spcAft>
        <a:buChar char="•"/>
        <a:defRPr>
          <a:solidFill>
            <a:schemeClr val="tx1"/>
          </a:solidFill>
          <a:latin typeface="+mn-lt"/>
        </a:defRPr>
      </a:lvl6pPr>
      <a:lvl7pPr marL="2970213" indent="-222250" algn="l" defTabSz="917575" rtl="0" eaLnBrk="0" fontAlgn="base" hangingPunct="0">
        <a:spcBef>
          <a:spcPct val="20000"/>
        </a:spcBef>
        <a:spcAft>
          <a:spcPct val="0"/>
        </a:spcAft>
        <a:buChar char="•"/>
        <a:defRPr>
          <a:solidFill>
            <a:schemeClr val="tx1"/>
          </a:solidFill>
          <a:latin typeface="+mn-lt"/>
        </a:defRPr>
      </a:lvl7pPr>
      <a:lvl8pPr marL="3427413" indent="-222250" algn="l" defTabSz="917575" rtl="0" eaLnBrk="0" fontAlgn="base" hangingPunct="0">
        <a:spcBef>
          <a:spcPct val="20000"/>
        </a:spcBef>
        <a:spcAft>
          <a:spcPct val="0"/>
        </a:spcAft>
        <a:buChar char="•"/>
        <a:defRPr>
          <a:solidFill>
            <a:schemeClr val="tx1"/>
          </a:solidFill>
          <a:latin typeface="+mn-lt"/>
        </a:defRPr>
      </a:lvl8pPr>
      <a:lvl9pPr marL="3884613" indent="-222250" algn="l" defTabSz="917575"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asmcfortmeadechapter.org/" TargetMode="Externa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8.png"/><Relationship Id="rId2" Type="http://schemas.openxmlformats.org/officeDocument/2006/relationships/hyperlink" Target="http://www.asmcfortmeadechapter.or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asmcfortmeadechapter.org/"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url=http://www.nationofchange.org/uncle-sam-doesn-t-want-you-he-already-has-you-1402671782&amp;rct=j&amp;frm=1&amp;q=&amp;esrc=s&amp;sa=U&amp;ei=rJABVcSxKoGnNtrTg_AN&amp;ved=0CB4Q9QEwBA&amp;usg=AFQjCNH-BWDypsVdYnb7XcB75VlUzSkjrQ" TargetMode="Externa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asmcfortmeadechapter.org/chapter-officers/constitu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pdi2015.org/" TargetMode="External"/><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pdi2016.org/"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mapq.st/1L0eAv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28"/>
          <p:cNvSpPr txBox="1">
            <a:spLocks noChangeArrowheads="1"/>
          </p:cNvSpPr>
          <p:nvPr/>
        </p:nvSpPr>
        <p:spPr bwMode="auto">
          <a:xfrm>
            <a:off x="341312" y="1752600"/>
            <a:ext cx="110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50000"/>
              </a:spcBef>
              <a:defRPr/>
            </a:pPr>
            <a:r>
              <a:rPr lang="en-US" altLang="en-US" sz="1050" b="1" dirty="0" smtClean="0"/>
              <a:t>Spring 2016</a:t>
            </a:r>
          </a:p>
          <a:p>
            <a:pPr algn="l">
              <a:spcBef>
                <a:spcPct val="50000"/>
              </a:spcBef>
              <a:defRPr/>
            </a:pPr>
            <a:endParaRPr lang="en-US" altLang="en-US" sz="900" dirty="0" smtClean="0"/>
          </a:p>
        </p:txBody>
      </p:sp>
      <p:sp>
        <p:nvSpPr>
          <p:cNvPr id="2051" name="Rectangle 237"/>
          <p:cNvSpPr>
            <a:spLocks noChangeArrowheads="1"/>
          </p:cNvSpPr>
          <p:nvPr/>
        </p:nvSpPr>
        <p:spPr bwMode="auto">
          <a:xfrm>
            <a:off x="381000" y="1752600"/>
            <a:ext cx="6248400" cy="381000"/>
          </a:xfrm>
          <a:prstGeom prst="rect">
            <a:avLst/>
          </a:prstGeom>
          <a:noFill/>
          <a:ln w="38100">
            <a:solidFill>
              <a:schemeClr val="hlink"/>
            </a:solidFill>
            <a:miter lim="800000"/>
            <a:headEnd/>
            <a:tailEnd/>
          </a:ln>
        </p:spPr>
        <p:txBody>
          <a:bodyPr wrap="square" lIns="90419" tIns="44413" rIns="90419" bIns="44413">
            <a:spAutoFit/>
          </a:bodyPr>
          <a:lstStyle/>
          <a:p>
            <a:pPr algn="l" defTabSz="917575">
              <a:spcBef>
                <a:spcPct val="50000"/>
              </a:spcBef>
            </a:pPr>
            <a:endParaRPr lang="en-US" altLang="en-US" sz="600">
              <a:latin typeface="Arial Black" pitchFamily="34" charset="0"/>
            </a:endParaRPr>
          </a:p>
        </p:txBody>
      </p:sp>
      <p:sp>
        <p:nvSpPr>
          <p:cNvPr id="2052" name="Rectangle 318"/>
          <p:cNvSpPr>
            <a:spLocks noChangeArrowheads="1"/>
          </p:cNvSpPr>
          <p:nvPr/>
        </p:nvSpPr>
        <p:spPr bwMode="auto">
          <a:xfrm>
            <a:off x="381000" y="228600"/>
            <a:ext cx="6248400" cy="1524000"/>
          </a:xfrm>
          <a:prstGeom prst="rect">
            <a:avLst/>
          </a:prstGeom>
          <a:solidFill>
            <a:schemeClr val="bg1"/>
          </a:solidFill>
          <a:ln w="38100">
            <a:solidFill>
              <a:schemeClr val="hlink"/>
            </a:solidFill>
            <a:miter lim="800000"/>
            <a:headEnd/>
            <a:tailEnd/>
          </a:ln>
        </p:spPr>
        <p:txBody>
          <a:bodyPr/>
          <a:lstStyle/>
          <a:p>
            <a:pPr algn="r"/>
            <a:endParaRPr lang="en-US" altLang="en-US" sz="900">
              <a:solidFill>
                <a:schemeClr val="hlink"/>
              </a:solidFill>
            </a:endParaRPr>
          </a:p>
        </p:txBody>
      </p:sp>
      <p:grpSp>
        <p:nvGrpSpPr>
          <p:cNvPr id="2053" name="Group 327"/>
          <p:cNvGrpSpPr>
            <a:grpSpLocks/>
          </p:cNvGrpSpPr>
          <p:nvPr/>
        </p:nvGrpSpPr>
        <p:grpSpPr bwMode="auto">
          <a:xfrm>
            <a:off x="2514600" y="381000"/>
            <a:ext cx="3146425" cy="1023938"/>
            <a:chOff x="1776" y="240"/>
            <a:chExt cx="1982" cy="645"/>
          </a:xfrm>
        </p:grpSpPr>
        <p:sp>
          <p:nvSpPr>
            <p:cNvPr id="2064" name="Rectangle 319"/>
            <p:cNvSpPr>
              <a:spLocks noChangeArrowheads="1"/>
            </p:cNvSpPr>
            <p:nvPr/>
          </p:nvSpPr>
          <p:spPr bwMode="auto">
            <a:xfrm>
              <a:off x="2099" y="384"/>
              <a:ext cx="1300" cy="310"/>
            </a:xfrm>
            <a:prstGeom prst="rect">
              <a:avLst/>
            </a:prstGeom>
            <a:noFill/>
            <a:ln w="9525">
              <a:noFill/>
              <a:miter lim="800000"/>
              <a:headEnd/>
              <a:tailEnd/>
            </a:ln>
          </p:spPr>
          <p:txBody>
            <a:bodyPr wrap="none" lIns="0" tIns="0" rIns="0" bIns="0">
              <a:spAutoFit/>
            </a:bodyPr>
            <a:lstStyle/>
            <a:p>
              <a:pPr algn="r"/>
              <a:r>
                <a:rPr lang="en-US" altLang="en-US" sz="3200">
                  <a:solidFill>
                    <a:srgbClr val="008000"/>
                  </a:solidFill>
                  <a:latin typeface="Times New Roman" pitchFamily="18" charset="0"/>
                </a:rPr>
                <a:t>The Crabpot</a:t>
              </a:r>
              <a:endParaRPr lang="en-US" altLang="en-US" sz="900"/>
            </a:p>
          </p:txBody>
        </p:sp>
        <p:sp>
          <p:nvSpPr>
            <p:cNvPr id="2" name="Rectangle 320"/>
            <p:cNvSpPr>
              <a:spLocks noChangeArrowheads="1"/>
            </p:cNvSpPr>
            <p:nvPr/>
          </p:nvSpPr>
          <p:spPr bwMode="auto">
            <a:xfrm>
              <a:off x="1776" y="720"/>
              <a:ext cx="1982" cy="165"/>
            </a:xfrm>
            <a:prstGeom prst="rect">
              <a:avLst/>
            </a:prstGeom>
            <a:noFill/>
            <a:ln w="9525">
              <a:noFill/>
              <a:miter lim="800000"/>
              <a:headEnd/>
              <a:tailEnd/>
            </a:ln>
          </p:spPr>
          <p:txBody>
            <a:bodyPr wrap="none" lIns="0" tIns="0" rIns="0" bIns="0">
              <a:spAutoFit/>
            </a:bodyPr>
            <a:lstStyle/>
            <a:p>
              <a:pPr algn="r">
                <a:defRPr/>
              </a:pPr>
              <a:r>
                <a:rPr lang="en-US" sz="1700" dirty="0">
                  <a:solidFill>
                    <a:srgbClr val="008000"/>
                  </a:solidFill>
                  <a:latin typeface="Times New Roman" pitchFamily="18" charset="0"/>
                </a:rPr>
                <a:t>ASMC, </a:t>
              </a:r>
              <a:r>
                <a:rPr lang="en-US" sz="1700" dirty="0">
                  <a:solidFill>
                    <a:schemeClr val="accent2">
                      <a:lumMod val="75000"/>
                    </a:schemeClr>
                  </a:solidFill>
                  <a:latin typeface="Times New Roman" pitchFamily="18" charset="0"/>
                </a:rPr>
                <a:t>FORT</a:t>
              </a:r>
              <a:r>
                <a:rPr lang="en-US" sz="1700" dirty="0">
                  <a:solidFill>
                    <a:srgbClr val="008000"/>
                  </a:solidFill>
                  <a:latin typeface="Times New Roman" pitchFamily="18" charset="0"/>
                </a:rPr>
                <a:t> MEADE CHAPTER</a:t>
              </a:r>
              <a:endParaRPr lang="en-US" sz="900" dirty="0"/>
            </a:p>
          </p:txBody>
        </p:sp>
        <p:sp>
          <p:nvSpPr>
            <p:cNvPr id="2066" name="Rectangle 235"/>
            <p:cNvSpPr>
              <a:spLocks noChangeArrowheads="1"/>
            </p:cNvSpPr>
            <p:nvPr/>
          </p:nvSpPr>
          <p:spPr bwMode="auto">
            <a:xfrm>
              <a:off x="2027" y="240"/>
              <a:ext cx="1468" cy="103"/>
            </a:xfrm>
            <a:prstGeom prst="rect">
              <a:avLst/>
            </a:prstGeom>
            <a:noFill/>
            <a:ln w="9525">
              <a:noFill/>
              <a:miter lim="800000"/>
              <a:headEnd/>
              <a:tailEnd/>
            </a:ln>
          </p:spPr>
          <p:txBody>
            <a:bodyPr wrap="none" lIns="17444" tIns="12103" rIns="17444" bIns="12103">
              <a:spAutoFit/>
            </a:bodyPr>
            <a:lstStyle/>
            <a:p>
              <a:pPr defTabSz="917575">
                <a:spcBef>
                  <a:spcPct val="50000"/>
                </a:spcBef>
              </a:pPr>
              <a:r>
                <a:rPr lang="en-US" altLang="en-US" sz="900" b="1"/>
                <a:t>American Society of Military Comptrollers</a:t>
              </a:r>
              <a:endParaRPr lang="en-US" altLang="en-US" sz="900" b="1">
                <a:latin typeface="Arial Narrow" pitchFamily="34" charset="0"/>
              </a:endParaRPr>
            </a:p>
          </p:txBody>
        </p:sp>
      </p:grpSp>
      <p:pic>
        <p:nvPicPr>
          <p:cNvPr id="2054" name="Picture 317"/>
          <p:cNvPicPr>
            <a:picLocks noChangeAspect="1" noChangeArrowheads="1"/>
          </p:cNvPicPr>
          <p:nvPr/>
        </p:nvPicPr>
        <p:blipFill>
          <a:blip r:embed="rId2" cstate="print"/>
          <a:srcRect/>
          <a:stretch>
            <a:fillRect/>
          </a:stretch>
        </p:blipFill>
        <p:spPr bwMode="auto">
          <a:xfrm>
            <a:off x="5638800" y="381000"/>
            <a:ext cx="762000" cy="700088"/>
          </a:xfrm>
          <a:prstGeom prst="rect">
            <a:avLst/>
          </a:prstGeom>
          <a:noFill/>
          <a:ln w="9525">
            <a:noFill/>
            <a:miter lim="800000"/>
            <a:headEnd/>
            <a:tailEnd/>
          </a:ln>
        </p:spPr>
      </p:pic>
      <p:pic>
        <p:nvPicPr>
          <p:cNvPr id="2055" name="Picture 333"/>
          <p:cNvPicPr>
            <a:picLocks noChangeAspect="1" noChangeArrowheads="1"/>
          </p:cNvPicPr>
          <p:nvPr/>
        </p:nvPicPr>
        <p:blipFill>
          <a:blip r:embed="rId3" cstate="print"/>
          <a:srcRect/>
          <a:stretch>
            <a:fillRect/>
          </a:stretch>
        </p:blipFill>
        <p:spPr bwMode="auto">
          <a:xfrm>
            <a:off x="533400" y="381000"/>
            <a:ext cx="1905000" cy="1236663"/>
          </a:xfrm>
          <a:prstGeom prst="rect">
            <a:avLst/>
          </a:prstGeom>
          <a:noFill/>
          <a:ln w="9525">
            <a:noFill/>
            <a:miter lim="800000"/>
            <a:headEnd type="none" w="sm" len="sm"/>
            <a:tailEnd type="none" w="sm" len="sm"/>
          </a:ln>
        </p:spPr>
      </p:pic>
      <p:sp>
        <p:nvSpPr>
          <p:cNvPr id="2056" name="Text Box 352"/>
          <p:cNvSpPr txBox="1">
            <a:spLocks noChangeArrowheads="1"/>
          </p:cNvSpPr>
          <p:nvPr/>
        </p:nvSpPr>
        <p:spPr bwMode="auto">
          <a:xfrm>
            <a:off x="1219200" y="1752600"/>
            <a:ext cx="5313363" cy="253916"/>
          </a:xfrm>
          <a:prstGeom prst="rect">
            <a:avLst/>
          </a:prstGeom>
          <a:noFill/>
          <a:ln w="9525">
            <a:noFill/>
            <a:miter lim="800000"/>
            <a:headEnd type="none" w="sm" len="sm"/>
            <a:tailEnd type="none" w="sm" len="sm"/>
          </a:ln>
        </p:spPr>
        <p:txBody>
          <a:bodyPr wrap="square">
            <a:spAutoFit/>
          </a:bodyPr>
          <a:lstStyle/>
          <a:p>
            <a:pPr algn="l"/>
            <a:r>
              <a:rPr lang="en-US" sz="1050" dirty="0"/>
              <a:t>No matter what business you're in, you can't run in place or someone will pass you by. </a:t>
            </a:r>
            <a:r>
              <a:rPr lang="en-US" sz="1050" dirty="0" smtClean="0"/>
              <a:t> </a:t>
            </a:r>
            <a:endParaRPr lang="en-US" altLang="en-US" sz="1050" dirty="0"/>
          </a:p>
        </p:txBody>
      </p:sp>
      <p:pic>
        <p:nvPicPr>
          <p:cNvPr id="2057" name="Picture 1260"/>
          <p:cNvPicPr>
            <a:picLocks noChangeAspect="1" noChangeArrowheads="1"/>
          </p:cNvPicPr>
          <p:nvPr/>
        </p:nvPicPr>
        <p:blipFill>
          <a:blip r:embed="rId4" cstate="print"/>
          <a:srcRect/>
          <a:stretch>
            <a:fillRect/>
          </a:stretch>
        </p:blipFill>
        <p:spPr bwMode="auto">
          <a:xfrm>
            <a:off x="685800" y="914400"/>
            <a:ext cx="609600" cy="609600"/>
          </a:xfrm>
          <a:prstGeom prst="rect">
            <a:avLst/>
          </a:prstGeom>
          <a:noFill/>
          <a:ln w="9525">
            <a:noFill/>
            <a:miter lim="800000"/>
            <a:headEnd type="none" w="sm" len="sm"/>
            <a:tailEnd type="none" w="sm" len="sm"/>
          </a:ln>
        </p:spPr>
      </p:pic>
      <p:sp>
        <p:nvSpPr>
          <p:cNvPr id="2058" name="Rectangle 244"/>
          <p:cNvSpPr>
            <a:spLocks noChangeArrowheads="1"/>
          </p:cNvSpPr>
          <p:nvPr/>
        </p:nvSpPr>
        <p:spPr bwMode="auto">
          <a:xfrm>
            <a:off x="381000" y="2185988"/>
            <a:ext cx="6248400" cy="4596907"/>
          </a:xfrm>
          <a:prstGeom prst="rect">
            <a:avLst/>
          </a:prstGeom>
          <a:noFill/>
          <a:ln w="12700">
            <a:solidFill>
              <a:schemeClr val="tx1"/>
            </a:solidFill>
            <a:miter lim="800000"/>
            <a:headEnd/>
            <a:tailEnd/>
          </a:ln>
        </p:spPr>
        <p:txBody>
          <a:bodyPr wrap="none" anchor="ctr"/>
          <a:lstStyle/>
          <a:p>
            <a:endParaRPr lang="en-US" altLang="en-US"/>
          </a:p>
        </p:txBody>
      </p:sp>
      <p:sp>
        <p:nvSpPr>
          <p:cNvPr id="2059" name="Text Box 1261"/>
          <p:cNvSpPr txBox="1">
            <a:spLocks noChangeArrowheads="1"/>
          </p:cNvSpPr>
          <p:nvPr/>
        </p:nvSpPr>
        <p:spPr bwMode="auto">
          <a:xfrm>
            <a:off x="341312" y="2197101"/>
            <a:ext cx="6303963" cy="4747377"/>
          </a:xfrm>
          <a:prstGeom prst="rect">
            <a:avLst/>
          </a:prstGeom>
          <a:noFill/>
          <a:ln w="9525">
            <a:noFill/>
            <a:miter lim="800000"/>
            <a:headEnd type="none" w="sm" len="sm"/>
            <a:tailEnd type="none" w="sm" len="sm"/>
          </a:ln>
        </p:spPr>
        <p:txBody>
          <a:bodyPr wrap="square" lIns="91364" tIns="45682" rIns="91364" bIns="45682">
            <a:spAutoFit/>
          </a:bodyPr>
          <a:lstStyle/>
          <a:p>
            <a:pPr algn="l"/>
            <a:r>
              <a:rPr lang="en-US" altLang="en-US" sz="2400" dirty="0">
                <a:solidFill>
                  <a:srgbClr val="006800"/>
                </a:solidFill>
                <a:latin typeface="Impact" pitchFamily="34" charset="0"/>
              </a:rPr>
              <a:t>President ‘s </a:t>
            </a:r>
            <a:r>
              <a:rPr lang="en-US" altLang="en-US" sz="2400" dirty="0" smtClean="0">
                <a:solidFill>
                  <a:srgbClr val="006800"/>
                </a:solidFill>
                <a:latin typeface="Impact" pitchFamily="34" charset="0"/>
              </a:rPr>
              <a:t>Corner</a:t>
            </a:r>
          </a:p>
          <a:p>
            <a:pPr algn="l"/>
            <a:endParaRPr lang="en-US" altLang="en-US" sz="1100" dirty="0">
              <a:solidFill>
                <a:srgbClr val="006800"/>
              </a:solidFill>
              <a:latin typeface="Impact" pitchFamily="34" charset="0"/>
              <a:cs typeface="Times New Roman" pitchFamily="18" charset="0"/>
            </a:endParaRPr>
          </a:p>
          <a:p>
            <a:pPr algn="l"/>
            <a:r>
              <a:rPr lang="en-US" sz="1100" dirty="0"/>
              <a:t>I would like to welcome everyone to the ASMC Ft Meade Chapter newsletter for Spring 2016.  </a:t>
            </a:r>
            <a:endParaRPr lang="en-US" sz="1100" dirty="0" smtClean="0"/>
          </a:p>
          <a:p>
            <a:pPr algn="l">
              <a:spcBef>
                <a:spcPts val="0"/>
              </a:spcBef>
            </a:pPr>
            <a:endParaRPr lang="en-US" sz="1100" dirty="0" smtClean="0"/>
          </a:p>
          <a:p>
            <a:pPr algn="l">
              <a:spcBef>
                <a:spcPts val="0"/>
              </a:spcBef>
            </a:pPr>
            <a:r>
              <a:rPr lang="en-US" sz="1100" dirty="0" smtClean="0"/>
              <a:t>The </a:t>
            </a:r>
            <a:r>
              <a:rPr lang="en-US" sz="1100" dirty="0"/>
              <a:t>board is VERY interested in expanding our name to the local agencies and organizations – if you would like us to come and speak to the benefits of ASMC, please let one of the board members know or just reply back to </a:t>
            </a:r>
            <a:r>
              <a:rPr lang="en-US" sz="1100" dirty="0" smtClean="0"/>
              <a:t>me </a:t>
            </a:r>
            <a:r>
              <a:rPr lang="en-US" sz="1100" dirty="0" smtClean="0">
                <a:sym typeface="Wingdings"/>
              </a:rPr>
              <a:t></a:t>
            </a:r>
            <a:r>
              <a:rPr lang="en-US" sz="1100" dirty="0" smtClean="0"/>
              <a:t>. </a:t>
            </a:r>
          </a:p>
          <a:p>
            <a:pPr algn="l">
              <a:spcBef>
                <a:spcPts val="0"/>
              </a:spcBef>
            </a:pPr>
            <a:endParaRPr lang="en-US" sz="1100" dirty="0" smtClean="0"/>
          </a:p>
          <a:p>
            <a:pPr algn="l">
              <a:spcBef>
                <a:spcPts val="0"/>
              </a:spcBef>
            </a:pPr>
            <a:r>
              <a:rPr lang="en-US" sz="1100" dirty="0" smtClean="0"/>
              <a:t>The </a:t>
            </a:r>
            <a:r>
              <a:rPr lang="en-US" sz="1100" dirty="0"/>
              <a:t>chapter is always open to suggestions for group outings and activities – to bring our chapter together for fun and networking and to help the community.  Events could be just fun outings – new member social hours, charity running events, sporting events, etc.  Let me or other board members know if you have any suggestions</a:t>
            </a:r>
            <a:r>
              <a:rPr lang="en-US" sz="1100" dirty="0" smtClean="0"/>
              <a:t>.</a:t>
            </a:r>
          </a:p>
          <a:p>
            <a:pPr algn="l">
              <a:spcBef>
                <a:spcPts val="600"/>
              </a:spcBef>
            </a:pPr>
            <a:endParaRPr lang="en-US" sz="1100" dirty="0"/>
          </a:p>
          <a:p>
            <a:pPr algn="l">
              <a:spcBef>
                <a:spcPts val="0"/>
              </a:spcBef>
            </a:pPr>
            <a:r>
              <a:rPr lang="en-US" sz="1100" dirty="0" smtClean="0"/>
              <a:t>Reminder </a:t>
            </a:r>
            <a:r>
              <a:rPr lang="en-US" sz="1100" dirty="0"/>
              <a:t>that ASMC FT Meade Chapter board elections are just around the corner, we will be looking for nominations in April (please nominate others – with their approval – or yourself), please send those names to me </a:t>
            </a:r>
            <a:r>
              <a:rPr lang="en-US" sz="1100" dirty="0">
                <a:sym typeface="Wingdings"/>
              </a:rPr>
              <a:t></a:t>
            </a:r>
            <a:r>
              <a:rPr lang="en-US" sz="1100" dirty="0"/>
              <a:t>  Elections will take place at the June chapter meeting and the new officers will take their oath at the July meeting</a:t>
            </a:r>
            <a:r>
              <a:rPr lang="en-US" sz="1100" dirty="0" smtClean="0"/>
              <a:t>.</a:t>
            </a:r>
          </a:p>
          <a:p>
            <a:pPr algn="l">
              <a:spcBef>
                <a:spcPts val="600"/>
              </a:spcBef>
            </a:pPr>
            <a:endParaRPr lang="en-US" sz="1100" dirty="0" smtClean="0"/>
          </a:p>
          <a:p>
            <a:pPr algn="l">
              <a:spcBef>
                <a:spcPts val="0"/>
              </a:spcBef>
            </a:pPr>
            <a:r>
              <a:rPr lang="en-US" sz="1100" dirty="0" smtClean="0"/>
              <a:t>Look </a:t>
            </a:r>
            <a:r>
              <a:rPr lang="en-US" sz="1100" dirty="0"/>
              <a:t>for “Blast” reminders for chapter meeting and other important news. </a:t>
            </a:r>
            <a:endParaRPr lang="en-US" sz="1100" dirty="0" smtClean="0"/>
          </a:p>
          <a:p>
            <a:pPr algn="l"/>
            <a:endParaRPr lang="en-US" dirty="0"/>
          </a:p>
          <a:p>
            <a:pPr algn="l"/>
            <a:r>
              <a:rPr lang="en-US" dirty="0"/>
              <a:t>Steve </a:t>
            </a:r>
            <a:r>
              <a:rPr lang="en-US" dirty="0" err="1"/>
              <a:t>Nicewarner</a:t>
            </a:r>
            <a:endParaRPr lang="en-US" dirty="0"/>
          </a:p>
          <a:p>
            <a:pPr algn="l">
              <a:spcBef>
                <a:spcPct val="25000"/>
              </a:spcBef>
            </a:pPr>
            <a:r>
              <a:rPr lang="en-US" altLang="en-US" sz="1800" i="1" dirty="0" smtClean="0">
                <a:latin typeface="Brush Script MT" pitchFamily="66" charset="0"/>
              </a:rPr>
              <a:t>Steve </a:t>
            </a:r>
            <a:r>
              <a:rPr lang="en-US" altLang="en-US" sz="1800" i="1" dirty="0">
                <a:latin typeface="Brush Script MT" pitchFamily="66" charset="0"/>
              </a:rPr>
              <a:t>Nicewarner, Chapter </a:t>
            </a:r>
            <a:r>
              <a:rPr lang="en-US" altLang="en-US" sz="1800" i="1" dirty="0" smtClean="0">
                <a:latin typeface="Brush Script MT" pitchFamily="66" charset="0"/>
              </a:rPr>
              <a:t>President</a:t>
            </a:r>
          </a:p>
          <a:p>
            <a:pPr algn="l">
              <a:spcBef>
                <a:spcPct val="25000"/>
              </a:spcBef>
            </a:pPr>
            <a:r>
              <a:rPr lang="en-US" altLang="en-US" sz="1000" i="1" dirty="0" smtClean="0">
                <a:latin typeface="Arial" pitchFamily="34" charset="0"/>
                <a:cs typeface="Arial" pitchFamily="34" charset="0"/>
              </a:rPr>
              <a:t>Snicewarner@VERIZON.net</a:t>
            </a:r>
          </a:p>
        </p:txBody>
      </p:sp>
      <p:sp>
        <p:nvSpPr>
          <p:cNvPr id="2060" name="Rectangle 5"/>
          <p:cNvSpPr>
            <a:spLocks noChangeArrowheads="1"/>
          </p:cNvSpPr>
          <p:nvPr/>
        </p:nvSpPr>
        <p:spPr bwMode="auto">
          <a:xfrm>
            <a:off x="4248150" y="2198688"/>
            <a:ext cx="2362200" cy="6570662"/>
          </a:xfrm>
          <a:prstGeom prst="rect">
            <a:avLst/>
          </a:prstGeom>
          <a:noFill/>
          <a:ln w="12700">
            <a:noFill/>
            <a:miter lim="800000"/>
            <a:headEnd/>
            <a:tailEnd/>
          </a:ln>
        </p:spPr>
        <p:txBody>
          <a:bodyPr wrap="none" anchor="ctr"/>
          <a:lstStyle/>
          <a:p>
            <a:endParaRPr lang="en-US" altLang="en-US"/>
          </a:p>
        </p:txBody>
      </p:sp>
      <p:sp>
        <p:nvSpPr>
          <p:cNvPr id="2061" name="Rectangle 77"/>
          <p:cNvSpPr>
            <a:spLocks noChangeArrowheads="1"/>
          </p:cNvSpPr>
          <p:nvPr/>
        </p:nvSpPr>
        <p:spPr bwMode="auto">
          <a:xfrm>
            <a:off x="4343400" y="2225675"/>
            <a:ext cx="2452688" cy="259045"/>
          </a:xfrm>
          <a:prstGeom prst="rect">
            <a:avLst/>
          </a:prstGeom>
          <a:noFill/>
          <a:ln w="9525">
            <a:noFill/>
            <a:miter lim="800000"/>
            <a:headEnd/>
            <a:tailEnd/>
          </a:ln>
        </p:spPr>
        <p:txBody>
          <a:bodyPr lIns="90488" tIns="44450" rIns="90488" bIns="44450">
            <a:spAutoFit/>
          </a:bodyPr>
          <a:lstStyle/>
          <a:p>
            <a:pPr>
              <a:spcAft>
                <a:spcPts val="400"/>
              </a:spcAft>
            </a:pPr>
            <a:endParaRPr lang="en-US" altLang="en-US" sz="1100" dirty="0"/>
          </a:p>
        </p:txBody>
      </p:sp>
      <p:sp>
        <p:nvSpPr>
          <p:cNvPr id="29" name="Rectangle 320"/>
          <p:cNvSpPr>
            <a:spLocks noChangeArrowheads="1"/>
          </p:cNvSpPr>
          <p:nvPr/>
        </p:nvSpPr>
        <p:spPr bwMode="auto">
          <a:xfrm>
            <a:off x="2895600" y="1447800"/>
            <a:ext cx="2495550" cy="261938"/>
          </a:xfrm>
          <a:prstGeom prst="rect">
            <a:avLst/>
          </a:prstGeom>
          <a:noFill/>
          <a:ln w="9525">
            <a:noFill/>
            <a:miter lim="800000"/>
            <a:headEnd/>
            <a:tailEnd/>
          </a:ln>
        </p:spPr>
        <p:txBody>
          <a:bodyPr wrap="none" lIns="0" tIns="0" rIns="0" bIns="0">
            <a:spAutoFit/>
          </a:bodyPr>
          <a:lstStyle/>
          <a:p>
            <a:pPr algn="r">
              <a:defRPr/>
            </a:pPr>
            <a:r>
              <a:rPr lang="en-US" sz="1700" dirty="0">
                <a:solidFill>
                  <a:srgbClr val="008000"/>
                </a:solidFill>
                <a:latin typeface="Times New Roman" pitchFamily="18" charset="0"/>
              </a:rPr>
              <a:t> </a:t>
            </a:r>
            <a:r>
              <a:rPr lang="en-US" sz="1400" dirty="0">
                <a:solidFill>
                  <a:schemeClr val="accent2">
                    <a:lumMod val="75000"/>
                  </a:schemeClr>
                </a:solidFill>
                <a:latin typeface="Times New Roman" pitchFamily="18" charset="0"/>
                <a:hlinkClick r:id="rId5"/>
              </a:rPr>
              <a:t>http://asmcfortmeadechapter.org</a:t>
            </a:r>
            <a:r>
              <a:rPr lang="en-US" sz="1700" dirty="0">
                <a:solidFill>
                  <a:srgbClr val="008000"/>
                </a:solidFill>
                <a:latin typeface="Times New Roman" pitchFamily="18" charset="0"/>
                <a:hlinkClick r:id="rId5"/>
              </a:rPr>
              <a:t>/</a:t>
            </a:r>
            <a:r>
              <a:rPr lang="en-US" sz="1700" dirty="0">
                <a:solidFill>
                  <a:srgbClr val="008000"/>
                </a:solidFill>
                <a:latin typeface="Times New Roman" pitchFamily="18" charset="0"/>
              </a:rPr>
              <a:t> </a:t>
            </a:r>
            <a:endParaRPr lang="en-US" sz="900" dirty="0"/>
          </a:p>
        </p:txBody>
      </p:sp>
      <p:pic>
        <p:nvPicPr>
          <p:cNvPr id="2063" name="Picture 326"/>
          <p:cNvPicPr>
            <a:picLocks noChangeAspect="1" noChangeArrowheads="1"/>
          </p:cNvPicPr>
          <p:nvPr/>
        </p:nvPicPr>
        <p:blipFill>
          <a:blip r:embed="rId6" cstate="print"/>
          <a:srcRect/>
          <a:stretch>
            <a:fillRect/>
          </a:stretch>
        </p:blipFill>
        <p:spPr bwMode="auto">
          <a:xfrm>
            <a:off x="5253038" y="8155664"/>
            <a:ext cx="946150" cy="990600"/>
          </a:xfrm>
          <a:prstGeom prst="rect">
            <a:avLst/>
          </a:prstGeom>
          <a:noFill/>
          <a:ln w="9525">
            <a:noFill/>
            <a:miter lim="800000"/>
            <a:headEnd/>
            <a:tailEnd/>
          </a:ln>
        </p:spPr>
      </p:pic>
      <p:sp>
        <p:nvSpPr>
          <p:cNvPr id="19" name="Subtitle 4"/>
          <p:cNvSpPr txBox="1">
            <a:spLocks/>
          </p:cNvSpPr>
          <p:nvPr/>
        </p:nvSpPr>
        <p:spPr bwMode="auto">
          <a:xfrm>
            <a:off x="515938" y="6854825"/>
            <a:ext cx="2379662" cy="311803"/>
          </a:xfrm>
          <a:prstGeom prst="rect">
            <a:avLst/>
          </a:prstGeom>
          <a:noFill/>
          <a:ln w="9525">
            <a:noFill/>
            <a:miter lim="800000"/>
            <a:headEnd/>
            <a:tailEnd/>
          </a:ln>
        </p:spPr>
        <p:txBody>
          <a:bodyPr/>
          <a:lstStyle/>
          <a:p>
            <a:pPr>
              <a:spcBef>
                <a:spcPct val="50000"/>
              </a:spcBef>
            </a:pPr>
            <a:r>
              <a:rPr lang="en-US" altLang="en-US" dirty="0">
                <a:solidFill>
                  <a:srgbClr val="006800"/>
                </a:solidFill>
                <a:latin typeface="Impact" pitchFamily="34" charset="0"/>
              </a:rPr>
              <a:t>Officers &amp; Committee Chairs</a:t>
            </a:r>
          </a:p>
        </p:txBody>
      </p:sp>
      <p:sp>
        <p:nvSpPr>
          <p:cNvPr id="20" name="Subtitle 4"/>
          <p:cNvSpPr txBox="1">
            <a:spLocks/>
          </p:cNvSpPr>
          <p:nvPr/>
        </p:nvSpPr>
        <p:spPr bwMode="auto">
          <a:xfrm>
            <a:off x="-5029200" y="4321175"/>
            <a:ext cx="6553200" cy="533400"/>
          </a:xfrm>
          <a:prstGeom prst="rect">
            <a:avLst/>
          </a:prstGeom>
          <a:noFill/>
          <a:ln w="9525">
            <a:noFill/>
            <a:miter lim="800000"/>
            <a:headEnd/>
            <a:tailEnd/>
          </a:ln>
        </p:spPr>
        <p:txBody>
          <a:bodyPr/>
          <a:lstStyle/>
          <a:p>
            <a:pPr>
              <a:spcBef>
                <a:spcPts val="0"/>
              </a:spcBef>
              <a:buFont typeface="Arial" charset="0"/>
              <a:buNone/>
              <a:defRPr/>
            </a:pPr>
            <a:endParaRPr lang="en-US" b="1" dirty="0">
              <a:latin typeface="+mn-lt"/>
            </a:endParaRPr>
          </a:p>
          <a:p>
            <a:pPr>
              <a:spcBef>
                <a:spcPct val="20000"/>
              </a:spcBef>
              <a:buFont typeface="Arial" charset="0"/>
              <a:buNone/>
              <a:defRPr/>
            </a:pPr>
            <a:endParaRPr lang="en-US" sz="2400" b="1" dirty="0">
              <a:latin typeface="+mn-lt"/>
            </a:endParaRPr>
          </a:p>
        </p:txBody>
      </p:sp>
      <p:sp>
        <p:nvSpPr>
          <p:cNvPr id="21" name="Text Box 80"/>
          <p:cNvSpPr txBox="1">
            <a:spLocks noChangeArrowheads="1"/>
          </p:cNvSpPr>
          <p:nvPr/>
        </p:nvSpPr>
        <p:spPr bwMode="auto">
          <a:xfrm>
            <a:off x="360362" y="7045766"/>
            <a:ext cx="3893345" cy="21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1364" tIns="45682" rIns="91364" bIns="45682">
            <a:spAutoFit/>
          </a:bodyPr>
          <a:lstStyle>
            <a:lvl1pPr defTabSz="917575">
              <a:defRPr sz="1200">
                <a:solidFill>
                  <a:schemeClr val="tx1"/>
                </a:solidFill>
                <a:latin typeface="Arial" charset="0"/>
              </a:defRPr>
            </a:lvl1pPr>
            <a:lvl2pPr marL="742950" indent="-285750" defTabSz="917575">
              <a:defRPr sz="1200">
                <a:solidFill>
                  <a:schemeClr val="tx1"/>
                </a:solidFill>
                <a:latin typeface="Arial" charset="0"/>
              </a:defRPr>
            </a:lvl2pPr>
            <a:lvl3pPr marL="1143000" indent="-228600" defTabSz="917575">
              <a:defRPr sz="1200">
                <a:solidFill>
                  <a:schemeClr val="tx1"/>
                </a:solidFill>
                <a:latin typeface="Arial" charset="0"/>
              </a:defRPr>
            </a:lvl3pPr>
            <a:lvl4pPr marL="1600200" indent="-228600" defTabSz="917575">
              <a:defRPr sz="1200">
                <a:solidFill>
                  <a:schemeClr val="tx1"/>
                </a:solidFill>
                <a:latin typeface="Arial" charset="0"/>
              </a:defRPr>
            </a:lvl4pPr>
            <a:lvl5pPr marL="2057400" indent="-228600" defTabSz="917575">
              <a:defRPr sz="1200">
                <a:solidFill>
                  <a:schemeClr val="tx1"/>
                </a:solidFill>
                <a:latin typeface="Arial" charset="0"/>
              </a:defRPr>
            </a:lvl5pPr>
            <a:lvl6pPr marL="2514600" indent="-228600" algn="ctr" defTabSz="917575" eaLnBrk="0" fontAlgn="base" hangingPunct="0">
              <a:spcBef>
                <a:spcPct val="0"/>
              </a:spcBef>
              <a:spcAft>
                <a:spcPct val="0"/>
              </a:spcAft>
              <a:defRPr sz="1200">
                <a:solidFill>
                  <a:schemeClr val="tx1"/>
                </a:solidFill>
                <a:latin typeface="Arial" charset="0"/>
              </a:defRPr>
            </a:lvl6pPr>
            <a:lvl7pPr marL="2971800" indent="-228600" algn="ctr" defTabSz="917575" eaLnBrk="0" fontAlgn="base" hangingPunct="0">
              <a:spcBef>
                <a:spcPct val="0"/>
              </a:spcBef>
              <a:spcAft>
                <a:spcPct val="0"/>
              </a:spcAft>
              <a:defRPr sz="1200">
                <a:solidFill>
                  <a:schemeClr val="tx1"/>
                </a:solidFill>
                <a:latin typeface="Arial" charset="0"/>
              </a:defRPr>
            </a:lvl7pPr>
            <a:lvl8pPr marL="3429000" indent="-228600" algn="ctr" defTabSz="917575" eaLnBrk="0" fontAlgn="base" hangingPunct="0">
              <a:spcBef>
                <a:spcPct val="0"/>
              </a:spcBef>
              <a:spcAft>
                <a:spcPct val="0"/>
              </a:spcAft>
              <a:defRPr sz="1200">
                <a:solidFill>
                  <a:schemeClr val="tx1"/>
                </a:solidFill>
                <a:latin typeface="Arial" charset="0"/>
              </a:defRPr>
            </a:lvl8pPr>
            <a:lvl9pPr marL="3886200" indent="-228600" algn="ctr" defTabSz="917575" eaLnBrk="0" fontAlgn="base" hangingPunct="0">
              <a:spcBef>
                <a:spcPct val="0"/>
              </a:spcBef>
              <a:spcAft>
                <a:spcPct val="0"/>
              </a:spcAft>
              <a:defRPr sz="1200">
                <a:solidFill>
                  <a:schemeClr val="tx1"/>
                </a:solidFill>
                <a:latin typeface="Arial" charset="0"/>
              </a:defRPr>
            </a:lvl9pPr>
          </a:lstStyle>
          <a:p>
            <a:pPr algn="l">
              <a:spcAft>
                <a:spcPts val="300"/>
              </a:spcAft>
            </a:pPr>
            <a:r>
              <a:rPr lang="en-US" altLang="en-US" sz="1100" b="1" dirty="0"/>
              <a:t>President: </a:t>
            </a:r>
            <a:r>
              <a:rPr lang="en-US" altLang="en-US" sz="1100" dirty="0"/>
              <a:t>Steve </a:t>
            </a:r>
            <a:r>
              <a:rPr lang="en-US" altLang="en-US" sz="1100" dirty="0" err="1"/>
              <a:t>Nicewarner</a:t>
            </a:r>
            <a:endParaRPr lang="en-US" altLang="en-US" sz="1100" dirty="0"/>
          </a:p>
          <a:p>
            <a:pPr algn="l">
              <a:spcAft>
                <a:spcPts val="300"/>
              </a:spcAft>
            </a:pPr>
            <a:r>
              <a:rPr lang="en-US" altLang="en-US" sz="1100" b="1" dirty="0"/>
              <a:t>Vice-President - Programs:  </a:t>
            </a:r>
            <a:r>
              <a:rPr lang="en-US" altLang="en-US" sz="1100" dirty="0"/>
              <a:t>Ayesha </a:t>
            </a:r>
            <a:r>
              <a:rPr lang="en-US" altLang="en-US" sz="1100" dirty="0" err="1"/>
              <a:t>Bonnette</a:t>
            </a:r>
            <a:endParaRPr lang="en-US" altLang="en-US" sz="1100" dirty="0"/>
          </a:p>
          <a:p>
            <a:pPr algn="l">
              <a:spcAft>
                <a:spcPts val="300"/>
              </a:spcAft>
            </a:pPr>
            <a:r>
              <a:rPr lang="en-US" altLang="en-US" sz="1100" b="1" dirty="0"/>
              <a:t>Vice-President – Membership: </a:t>
            </a:r>
            <a:r>
              <a:rPr lang="en-US" altLang="en-US" sz="1100" dirty="0"/>
              <a:t>Zachary </a:t>
            </a:r>
            <a:r>
              <a:rPr lang="en-US" altLang="en-US" sz="1100" dirty="0" err="1"/>
              <a:t>Rager</a:t>
            </a:r>
            <a:endParaRPr lang="en-US" altLang="en-US" sz="1100" dirty="0"/>
          </a:p>
          <a:p>
            <a:pPr algn="l">
              <a:spcAft>
                <a:spcPts val="300"/>
              </a:spcAft>
            </a:pPr>
            <a:r>
              <a:rPr lang="en-US" altLang="en-US" sz="1100" b="1" dirty="0"/>
              <a:t>Treasurer</a:t>
            </a:r>
            <a:r>
              <a:rPr lang="en-US" altLang="en-US" sz="1100" dirty="0"/>
              <a:t>: </a:t>
            </a:r>
            <a:r>
              <a:rPr lang="en-US" altLang="en-US" sz="1100" dirty="0" err="1"/>
              <a:t>Davinia</a:t>
            </a:r>
            <a:r>
              <a:rPr lang="en-US" altLang="en-US" sz="1100" dirty="0"/>
              <a:t> Alexander</a:t>
            </a:r>
          </a:p>
          <a:p>
            <a:pPr algn="l">
              <a:spcAft>
                <a:spcPts val="300"/>
              </a:spcAft>
            </a:pPr>
            <a:r>
              <a:rPr lang="en-US" altLang="en-US" sz="1100" b="1" dirty="0"/>
              <a:t>Secretary: Vacant</a:t>
            </a:r>
            <a:endParaRPr lang="en-US" altLang="en-US" sz="1100" dirty="0"/>
          </a:p>
          <a:p>
            <a:pPr algn="l">
              <a:spcAft>
                <a:spcPts val="300"/>
              </a:spcAft>
            </a:pPr>
            <a:r>
              <a:rPr lang="en-US" altLang="en-US" sz="1100" b="1" dirty="0"/>
              <a:t>Community Service/Charity Chair: </a:t>
            </a:r>
            <a:r>
              <a:rPr lang="en-US" altLang="en-US" sz="1100" dirty="0"/>
              <a:t>Susan Stevenson</a:t>
            </a:r>
          </a:p>
          <a:p>
            <a:pPr algn="l">
              <a:spcAft>
                <a:spcPts val="300"/>
              </a:spcAft>
            </a:pPr>
            <a:r>
              <a:rPr lang="en-US" altLang="en-US" sz="1100" b="1" dirty="0"/>
              <a:t>Education, Training &amp; Certification </a:t>
            </a:r>
          </a:p>
          <a:p>
            <a:pPr algn="l">
              <a:spcAft>
                <a:spcPts val="300"/>
              </a:spcAft>
            </a:pPr>
            <a:r>
              <a:rPr lang="en-US" altLang="en-US" sz="1100" b="1" dirty="0"/>
              <a:t>Chairs</a:t>
            </a:r>
            <a:r>
              <a:rPr lang="en-US" altLang="en-US" sz="1100" dirty="0"/>
              <a:t>: Michael </a:t>
            </a:r>
            <a:r>
              <a:rPr lang="en-US" altLang="en-US" sz="1100" dirty="0" err="1"/>
              <a:t>Danowski</a:t>
            </a:r>
            <a:endParaRPr lang="en-US" altLang="en-US" sz="1100" dirty="0"/>
          </a:p>
          <a:p>
            <a:pPr algn="l">
              <a:spcAft>
                <a:spcPts val="300"/>
              </a:spcAft>
            </a:pPr>
            <a:r>
              <a:rPr lang="en-US" altLang="en-US" sz="1100" b="1" dirty="0"/>
              <a:t>Scholarship Award Chair</a:t>
            </a:r>
            <a:r>
              <a:rPr lang="en-US" altLang="en-US" sz="1100" dirty="0"/>
              <a:t>: Zachary </a:t>
            </a:r>
            <a:r>
              <a:rPr lang="en-US" altLang="en-US" sz="1100" dirty="0" err="1"/>
              <a:t>Rager</a:t>
            </a:r>
            <a:endParaRPr lang="en-US" altLang="en-US" sz="1100" dirty="0"/>
          </a:p>
          <a:p>
            <a:pPr algn="l"/>
            <a:endParaRPr lang="en-US" altLang="en-US" sz="900" b="1" dirty="0"/>
          </a:p>
        </p:txBody>
      </p:sp>
      <p:sp>
        <p:nvSpPr>
          <p:cNvPr id="3" name="Rectangle 2"/>
          <p:cNvSpPr/>
          <p:nvPr/>
        </p:nvSpPr>
        <p:spPr bwMode="auto">
          <a:xfrm>
            <a:off x="360362" y="6854825"/>
            <a:ext cx="3571081" cy="216693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946930" y="6858000"/>
            <a:ext cx="2453870" cy="276999"/>
          </a:xfrm>
          <a:prstGeom prst="rect">
            <a:avLst/>
          </a:prstGeom>
          <a:noFill/>
        </p:spPr>
        <p:txBody>
          <a:bodyPr wrap="square" rtlCol="0">
            <a:spAutoFit/>
          </a:bodyPr>
          <a:lstStyle/>
          <a:p>
            <a:pPr algn="l"/>
            <a:r>
              <a:rPr lang="en-US" altLang="en-US" dirty="0">
                <a:solidFill>
                  <a:srgbClr val="006800"/>
                </a:solidFill>
                <a:latin typeface="Impact" pitchFamily="34" charset="0"/>
              </a:rPr>
              <a:t>In this issue...</a:t>
            </a:r>
          </a:p>
        </p:txBody>
      </p:sp>
      <p:sp>
        <p:nvSpPr>
          <p:cNvPr id="6" name="TextBox 5"/>
          <p:cNvSpPr txBox="1"/>
          <p:nvPr/>
        </p:nvSpPr>
        <p:spPr>
          <a:xfrm>
            <a:off x="3918355" y="7123132"/>
            <a:ext cx="3179762" cy="1456809"/>
          </a:xfrm>
          <a:prstGeom prst="rect">
            <a:avLst/>
          </a:prstGeom>
          <a:noFill/>
        </p:spPr>
        <p:txBody>
          <a:bodyPr wrap="square" rtlCol="0">
            <a:spAutoFit/>
          </a:bodyPr>
          <a:lstStyle/>
          <a:p>
            <a:pPr algn="l">
              <a:spcAft>
                <a:spcPts val="400"/>
              </a:spcAft>
              <a:tabLst>
                <a:tab pos="2057400" algn="l"/>
              </a:tabLst>
            </a:pPr>
            <a:r>
              <a:rPr lang="en-US" altLang="en-US" dirty="0"/>
              <a:t>President’s </a:t>
            </a:r>
            <a:r>
              <a:rPr lang="en-US" altLang="en-US" dirty="0" smtClean="0"/>
              <a:t>Message	1</a:t>
            </a:r>
            <a:endParaRPr lang="en-US" altLang="en-US" dirty="0"/>
          </a:p>
          <a:p>
            <a:pPr algn="l" defTabSz="228600">
              <a:spcAft>
                <a:spcPts val="400"/>
              </a:spcAft>
            </a:pPr>
            <a:r>
              <a:rPr lang="en-US" altLang="en-US" dirty="0"/>
              <a:t>Officers &amp; Committee </a:t>
            </a:r>
            <a:r>
              <a:rPr lang="en-US" altLang="en-US" dirty="0" smtClean="0"/>
              <a:t>Chairs	1  </a:t>
            </a:r>
            <a:endParaRPr lang="en-US" altLang="en-US" dirty="0"/>
          </a:p>
          <a:p>
            <a:pPr algn="l">
              <a:spcAft>
                <a:spcPts val="400"/>
              </a:spcAft>
              <a:tabLst>
                <a:tab pos="2057400" algn="l"/>
              </a:tabLst>
            </a:pPr>
            <a:r>
              <a:rPr lang="en-US" altLang="en-US" dirty="0" smtClean="0"/>
              <a:t>Chapter News	2/3</a:t>
            </a:r>
          </a:p>
          <a:p>
            <a:pPr algn="l">
              <a:spcAft>
                <a:spcPts val="400"/>
              </a:spcAft>
              <a:tabLst>
                <a:tab pos="2057400" algn="l"/>
              </a:tabLst>
            </a:pPr>
            <a:r>
              <a:rPr lang="en-US" altLang="en-US" dirty="0"/>
              <a:t>Activities Calendar            	</a:t>
            </a:r>
            <a:r>
              <a:rPr lang="en-US" altLang="en-US" dirty="0" smtClean="0"/>
              <a:t>2</a:t>
            </a:r>
            <a:endParaRPr lang="en-US" altLang="en-US" dirty="0"/>
          </a:p>
          <a:p>
            <a:pPr algn="l">
              <a:spcAft>
                <a:spcPts val="400"/>
              </a:spcAft>
              <a:tabLst>
                <a:tab pos="2057400" algn="l"/>
              </a:tabLst>
            </a:pPr>
            <a:r>
              <a:rPr lang="en-US" altLang="en-US" dirty="0" smtClean="0"/>
              <a:t>Up-coming Training	4</a:t>
            </a:r>
          </a:p>
          <a:p>
            <a:pPr algn="l">
              <a:spcAft>
                <a:spcPts val="400"/>
              </a:spcAft>
              <a:tabLst>
                <a:tab pos="2057400" algn="l"/>
              </a:tabLst>
            </a:pPr>
            <a:r>
              <a:rPr lang="en-US" altLang="en-US" dirty="0" smtClean="0"/>
              <a:t>Charity news	5</a:t>
            </a:r>
            <a:endParaRPr lang="en-US" altLang="en-US" dirty="0"/>
          </a:p>
        </p:txBody>
      </p:sp>
      <p:sp>
        <p:nvSpPr>
          <p:cNvPr id="12" name="Rectangle 11"/>
          <p:cNvSpPr/>
          <p:nvPr/>
        </p:nvSpPr>
        <p:spPr>
          <a:xfrm>
            <a:off x="5391150" y="1908989"/>
            <a:ext cx="1141466" cy="276999"/>
          </a:xfrm>
          <a:prstGeom prst="rect">
            <a:avLst/>
          </a:prstGeom>
        </p:spPr>
        <p:txBody>
          <a:bodyPr wrap="none">
            <a:spAutoFit/>
          </a:bodyPr>
          <a:lstStyle/>
          <a:p>
            <a:pPr algn="l"/>
            <a:r>
              <a:rPr lang="en-US" altLang="en-US" dirty="0"/>
              <a:t>~ Jim </a:t>
            </a:r>
            <a:r>
              <a:rPr lang="en-US" altLang="en-US" dirty="0" err="1"/>
              <a:t>Valvano</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9"/>
          <p:cNvSpPr>
            <a:spLocks noChangeArrowheads="1"/>
          </p:cNvSpPr>
          <p:nvPr/>
        </p:nvSpPr>
        <p:spPr bwMode="auto">
          <a:xfrm>
            <a:off x="228600" y="914400"/>
            <a:ext cx="3733800" cy="5334000"/>
          </a:xfrm>
          <a:prstGeom prst="rect">
            <a:avLst/>
          </a:prstGeom>
          <a:noFill/>
          <a:ln w="12700">
            <a:solidFill>
              <a:schemeClr val="tx1"/>
            </a:solidFill>
            <a:miter lim="800000"/>
            <a:headEnd/>
            <a:tailEnd/>
          </a:ln>
        </p:spPr>
        <p:txBody>
          <a:bodyPr wrap="none" anchor="ctr"/>
          <a:lstStyle/>
          <a:p>
            <a:endParaRPr lang="en-US" altLang="en-US"/>
          </a:p>
        </p:txBody>
      </p:sp>
      <p:sp>
        <p:nvSpPr>
          <p:cNvPr id="4" name="Rectangle 3"/>
          <p:cNvSpPr/>
          <p:nvPr/>
        </p:nvSpPr>
        <p:spPr>
          <a:xfrm>
            <a:off x="228600" y="914400"/>
            <a:ext cx="3733800" cy="5393784"/>
          </a:xfrm>
          <a:prstGeom prst="rect">
            <a:avLst/>
          </a:prstGeom>
        </p:spPr>
        <p:txBody>
          <a:bodyPr wrap="square">
            <a:spAutoFit/>
          </a:bodyPr>
          <a:lstStyle/>
          <a:p>
            <a:pPr defTabSz="917575">
              <a:spcBef>
                <a:spcPct val="50000"/>
              </a:spcBef>
              <a:defRPr/>
            </a:pPr>
            <a:r>
              <a:rPr lang="en-US" sz="2800" dirty="0" smtClean="0">
                <a:solidFill>
                  <a:srgbClr val="006800"/>
                </a:solidFill>
                <a:latin typeface="Impact" pitchFamily="34" charset="0"/>
              </a:rPr>
              <a:t>April Meeting</a:t>
            </a:r>
          </a:p>
          <a:p>
            <a:pPr algn="l" defTabSz="917575">
              <a:defRPr/>
            </a:pPr>
            <a:endParaRPr lang="en-US" b="1" u="sng" dirty="0" smtClean="0">
              <a:solidFill>
                <a:srgbClr val="006800"/>
              </a:solidFill>
            </a:endParaRPr>
          </a:p>
          <a:p>
            <a:pPr algn="l" defTabSz="917575">
              <a:defRPr/>
            </a:pPr>
            <a:r>
              <a:rPr lang="en-US" b="1" u="sng" dirty="0" smtClean="0">
                <a:solidFill>
                  <a:srgbClr val="006800"/>
                </a:solidFill>
              </a:rPr>
              <a:t>When</a:t>
            </a:r>
            <a:r>
              <a:rPr lang="en-US" b="1" dirty="0" smtClean="0">
                <a:solidFill>
                  <a:srgbClr val="006800"/>
                </a:solidFill>
              </a:rPr>
              <a:t>: </a:t>
            </a:r>
            <a:r>
              <a:rPr lang="en-US" b="1" dirty="0" smtClean="0"/>
              <a:t>Thursday, April 21,  2016</a:t>
            </a:r>
          </a:p>
          <a:p>
            <a:pPr algn="l" defTabSz="917575">
              <a:defRPr/>
            </a:pPr>
            <a:r>
              <a:rPr lang="en-US" b="1" u="sng" dirty="0" smtClean="0">
                <a:solidFill>
                  <a:srgbClr val="006800"/>
                </a:solidFill>
              </a:rPr>
              <a:t>Time</a:t>
            </a:r>
            <a:r>
              <a:rPr lang="en-US" b="1" dirty="0" smtClean="0">
                <a:solidFill>
                  <a:srgbClr val="006800"/>
                </a:solidFill>
              </a:rPr>
              <a:t>:  </a:t>
            </a:r>
            <a:r>
              <a:rPr lang="en-US" b="1" dirty="0" smtClean="0"/>
              <a:t>1145-1300</a:t>
            </a:r>
          </a:p>
          <a:p>
            <a:pPr algn="l" defTabSz="917575">
              <a:defRPr/>
            </a:pPr>
            <a:r>
              <a:rPr lang="en-US" b="1" u="sng" dirty="0" smtClean="0">
                <a:solidFill>
                  <a:srgbClr val="006800"/>
                </a:solidFill>
              </a:rPr>
              <a:t>Cost</a:t>
            </a:r>
            <a:r>
              <a:rPr lang="en-US" b="1" dirty="0" smtClean="0">
                <a:solidFill>
                  <a:srgbClr val="006800"/>
                </a:solidFill>
              </a:rPr>
              <a:t>:  </a:t>
            </a:r>
            <a:r>
              <a:rPr lang="en-US" b="1" dirty="0" smtClean="0"/>
              <a:t>$20.00</a:t>
            </a:r>
          </a:p>
          <a:p>
            <a:pPr algn="l" defTabSz="917575">
              <a:defRPr/>
            </a:pPr>
            <a:r>
              <a:rPr lang="en-US" b="1" u="sng" dirty="0" smtClean="0">
                <a:solidFill>
                  <a:srgbClr val="006800"/>
                </a:solidFill>
              </a:rPr>
              <a:t>Where</a:t>
            </a:r>
            <a:r>
              <a:rPr lang="en-US" b="1" dirty="0" smtClean="0">
                <a:solidFill>
                  <a:srgbClr val="006800"/>
                </a:solidFill>
              </a:rPr>
              <a:t>:</a:t>
            </a:r>
            <a:r>
              <a:rPr lang="en-US" b="1" dirty="0" smtClean="0">
                <a:solidFill>
                  <a:srgbClr val="008000"/>
                </a:solidFill>
              </a:rPr>
              <a:t>  </a:t>
            </a:r>
            <a:r>
              <a:rPr lang="en-US" b="1" dirty="0" smtClean="0"/>
              <a:t>Dave &amp; Buster’s, Arundel Mills Mall</a:t>
            </a:r>
          </a:p>
          <a:p>
            <a:pPr algn="l" defTabSz="917575">
              <a:defRPr/>
            </a:pPr>
            <a:r>
              <a:rPr lang="en-US" b="1" u="sng" dirty="0" smtClean="0">
                <a:solidFill>
                  <a:srgbClr val="008000"/>
                </a:solidFill>
              </a:rPr>
              <a:t>Speaker</a:t>
            </a:r>
            <a:r>
              <a:rPr lang="en-US" b="1" dirty="0" smtClean="0">
                <a:solidFill>
                  <a:srgbClr val="008000"/>
                </a:solidFill>
              </a:rPr>
              <a:t>: </a:t>
            </a:r>
            <a:r>
              <a:rPr lang="en-US" b="1" dirty="0" smtClean="0"/>
              <a:t>Greg Johnson</a:t>
            </a:r>
          </a:p>
          <a:p>
            <a:pPr marL="514350" indent="-514350" algn="l" defTabSz="917575">
              <a:defRPr/>
            </a:pPr>
            <a:r>
              <a:rPr lang="en-US" b="1" u="sng" dirty="0">
                <a:solidFill>
                  <a:srgbClr val="008000"/>
                </a:solidFill>
              </a:rPr>
              <a:t>Topic:</a:t>
            </a:r>
            <a:r>
              <a:rPr lang="en-US" b="1" dirty="0">
                <a:solidFill>
                  <a:srgbClr val="008000"/>
                </a:solidFill>
              </a:rPr>
              <a:t> </a:t>
            </a:r>
            <a:r>
              <a:rPr lang="en-US" b="1" dirty="0" smtClean="0">
                <a:solidFill>
                  <a:srgbClr val="008000"/>
                </a:solidFill>
              </a:rPr>
              <a:t> </a:t>
            </a:r>
            <a:r>
              <a:rPr lang="en-US" b="1" dirty="0" smtClean="0"/>
              <a:t>CFO Act Audits and the US Army Corps of Engineers Perspective</a:t>
            </a:r>
          </a:p>
          <a:p>
            <a:pPr algn="l" defTabSz="917575">
              <a:defRPr/>
            </a:pPr>
            <a:r>
              <a:rPr lang="en-US" b="1" u="sng" dirty="0" smtClean="0">
                <a:solidFill>
                  <a:srgbClr val="008000"/>
                </a:solidFill>
              </a:rPr>
              <a:t>CPE</a:t>
            </a:r>
            <a:r>
              <a:rPr lang="en-US" b="1" dirty="0" smtClean="0">
                <a:solidFill>
                  <a:srgbClr val="008000"/>
                </a:solidFill>
              </a:rPr>
              <a:t>:  </a:t>
            </a:r>
            <a:r>
              <a:rPr lang="en-US" b="1" dirty="0" smtClean="0"/>
              <a:t>1 </a:t>
            </a:r>
          </a:p>
          <a:p>
            <a:pPr algn="l" defTabSz="917575">
              <a:spcBef>
                <a:spcPts val="600"/>
              </a:spcBef>
              <a:defRPr/>
            </a:pPr>
            <a:r>
              <a:rPr lang="en-US" dirty="0" smtClean="0"/>
              <a:t>Please RSVP by Tuesday, 19 April via the chapter web page:  </a:t>
            </a:r>
            <a:r>
              <a:rPr lang="en-US" dirty="0" smtClean="0">
                <a:hlinkClick r:id="rId2"/>
              </a:rPr>
              <a:t>www.asmcfortmeadechapter.org</a:t>
            </a:r>
            <a:endParaRPr lang="en-US" sz="1100" b="1" dirty="0" smtClean="0">
              <a:solidFill>
                <a:srgbClr val="008000"/>
              </a:solidFill>
            </a:endParaRPr>
          </a:p>
          <a:p>
            <a:pPr defTabSz="917575">
              <a:spcBef>
                <a:spcPts val="1200"/>
              </a:spcBef>
              <a:defRPr/>
            </a:pPr>
            <a:r>
              <a:rPr lang="en-US" sz="1100" b="1" u="sng" dirty="0" smtClean="0"/>
              <a:t>MENU CHOICES</a:t>
            </a:r>
            <a:r>
              <a:rPr lang="en-US" sz="1100" dirty="0" smtClean="0"/>
              <a:t/>
            </a:r>
            <a:br>
              <a:rPr lang="en-US" sz="1100" dirty="0" smtClean="0"/>
            </a:br>
            <a:r>
              <a:rPr lang="en-US" sz="1100" dirty="0" smtClean="0"/>
              <a:t>  </a:t>
            </a:r>
            <a:br>
              <a:rPr lang="en-US" sz="1100" dirty="0" smtClean="0"/>
            </a:br>
            <a:r>
              <a:rPr lang="en-US" sz="1100" dirty="0" smtClean="0"/>
              <a:t> Menu selections include 1 entrée from the options below</a:t>
            </a:r>
          </a:p>
          <a:p>
            <a:pPr defTabSz="917575">
              <a:spcBef>
                <a:spcPts val="0"/>
              </a:spcBef>
              <a:defRPr/>
            </a:pPr>
            <a:endParaRPr lang="en-US" sz="1100" dirty="0" smtClean="0"/>
          </a:p>
          <a:p>
            <a:pPr marL="228600" indent="-228600" defTabSz="917575">
              <a:spcBef>
                <a:spcPts val="600"/>
              </a:spcBef>
              <a:buAutoNum type="arabicPeriod"/>
              <a:defRPr/>
            </a:pPr>
            <a:r>
              <a:rPr lang="en-US" sz="1100" dirty="0" smtClean="0"/>
              <a:t>Buster's Cheeseburger w/seasoned fries                     (can add bacon if selected)</a:t>
            </a:r>
          </a:p>
          <a:p>
            <a:pPr defTabSz="917575">
              <a:lnSpc>
                <a:spcPct val="150000"/>
              </a:lnSpc>
              <a:spcBef>
                <a:spcPts val="600"/>
              </a:spcBef>
              <a:defRPr/>
            </a:pPr>
            <a:r>
              <a:rPr lang="en-US" sz="1100" dirty="0" smtClean="0"/>
              <a:t>2. Portobello Swiss burger (our veggie option)</a:t>
            </a:r>
            <a:br>
              <a:rPr lang="en-US" sz="1100" dirty="0" smtClean="0"/>
            </a:br>
            <a:r>
              <a:rPr lang="en-US" sz="1100" dirty="0"/>
              <a:t>3. Ultimate Mac &amp; Cheese</a:t>
            </a:r>
            <a:br>
              <a:rPr lang="en-US" sz="1100" dirty="0"/>
            </a:br>
            <a:r>
              <a:rPr lang="en-US" sz="1100" dirty="0" smtClean="0"/>
              <a:t>4</a:t>
            </a:r>
            <a:r>
              <a:rPr lang="en-US" sz="1100" dirty="0"/>
              <a:t>. Classic Gold fingers (chicken tenders)</a:t>
            </a:r>
          </a:p>
          <a:p>
            <a:pPr defTabSz="917575">
              <a:spcBef>
                <a:spcPts val="0"/>
              </a:spcBef>
              <a:defRPr/>
            </a:pPr>
            <a:endParaRPr lang="en-US" sz="1100" dirty="0" smtClean="0"/>
          </a:p>
          <a:p>
            <a:pPr defTabSz="917575">
              <a:spcBef>
                <a:spcPts val="0"/>
              </a:spcBef>
              <a:defRPr/>
            </a:pPr>
            <a:r>
              <a:rPr lang="en-US" sz="1100" dirty="0" smtClean="0"/>
              <a:t> </a:t>
            </a:r>
            <a:r>
              <a:rPr lang="en-US" sz="1100" dirty="0"/>
              <a:t>All lunch selections will include a salad bar and your choice of soda/tea or coffee with free refills</a:t>
            </a:r>
            <a:br>
              <a:rPr lang="en-US" sz="1100" dirty="0"/>
            </a:br>
            <a:endParaRPr lang="en-US" sz="1100" dirty="0"/>
          </a:p>
        </p:txBody>
      </p:sp>
      <p:sp>
        <p:nvSpPr>
          <p:cNvPr id="7" name="TextBox 6"/>
          <p:cNvSpPr txBox="1"/>
          <p:nvPr/>
        </p:nvSpPr>
        <p:spPr>
          <a:xfrm>
            <a:off x="990600" y="381000"/>
            <a:ext cx="4724400" cy="523220"/>
          </a:xfrm>
          <a:prstGeom prst="rect">
            <a:avLst/>
          </a:prstGeom>
          <a:noFill/>
        </p:spPr>
        <p:txBody>
          <a:bodyPr wrap="square" rtlCol="0">
            <a:spAutoFit/>
          </a:bodyPr>
          <a:lstStyle/>
          <a:p>
            <a:r>
              <a:rPr lang="en-US" sz="2800" b="1" i="1" dirty="0" smtClean="0">
                <a:solidFill>
                  <a:schemeClr val="accent1">
                    <a:lumMod val="75000"/>
                  </a:schemeClr>
                </a:solidFill>
              </a:rPr>
              <a:t>Chapter News</a:t>
            </a:r>
            <a:endParaRPr lang="en-US" sz="2800" b="1" i="1" dirty="0">
              <a:solidFill>
                <a:schemeClr val="accent1">
                  <a:lumMod val="75000"/>
                </a:schemeClr>
              </a:solidFill>
            </a:endParaRPr>
          </a:p>
        </p:txBody>
      </p:sp>
      <p:sp>
        <p:nvSpPr>
          <p:cNvPr id="12" name="TextBox 11"/>
          <p:cNvSpPr txBox="1"/>
          <p:nvPr/>
        </p:nvSpPr>
        <p:spPr>
          <a:xfrm>
            <a:off x="228600" y="6388793"/>
            <a:ext cx="3657600" cy="1677382"/>
          </a:xfrm>
          <a:prstGeom prst="rect">
            <a:avLst/>
          </a:prstGeom>
          <a:noFill/>
        </p:spPr>
        <p:txBody>
          <a:bodyPr wrap="square" rtlCol="0">
            <a:spAutoFit/>
          </a:bodyPr>
          <a:lstStyle/>
          <a:p>
            <a:pPr algn="l" fontAlgn="b"/>
            <a:r>
              <a:rPr lang="en-US" sz="1600" b="1" dirty="0" smtClean="0">
                <a:solidFill>
                  <a:srgbClr val="063DE8"/>
                </a:solidFill>
                <a:latin typeface="Calibri"/>
              </a:rPr>
              <a:t>       Congratulations to our chapters</a:t>
            </a:r>
          </a:p>
          <a:p>
            <a:pPr fontAlgn="b"/>
            <a:r>
              <a:rPr lang="en-US" sz="1600" b="1" dirty="0" smtClean="0">
                <a:solidFill>
                  <a:srgbClr val="063DE8"/>
                </a:solidFill>
                <a:latin typeface="Calibri"/>
              </a:rPr>
              <a:t> newest CDFMs</a:t>
            </a:r>
          </a:p>
          <a:p>
            <a:pPr fontAlgn="b"/>
            <a:endParaRPr lang="en-US" sz="1100" b="1" dirty="0" smtClean="0">
              <a:solidFill>
                <a:srgbClr val="063DE8"/>
              </a:solidFill>
              <a:latin typeface="Calibri"/>
            </a:endParaRPr>
          </a:p>
          <a:p>
            <a:pPr marL="171450" algn="l" fontAlgn="b"/>
            <a:r>
              <a:rPr lang="en-US" dirty="0" smtClean="0">
                <a:solidFill>
                  <a:srgbClr val="000000"/>
                </a:solidFill>
                <a:latin typeface="Calibri"/>
              </a:rPr>
              <a:t>Christina Elizabeth </a:t>
            </a:r>
            <a:r>
              <a:rPr lang="en-US" dirty="0" err="1" smtClean="0">
                <a:solidFill>
                  <a:srgbClr val="000000"/>
                </a:solidFill>
                <a:latin typeface="Calibri"/>
              </a:rPr>
              <a:t>Unglesbee</a:t>
            </a:r>
            <a:endParaRPr lang="en-US" dirty="0" smtClean="0">
              <a:solidFill>
                <a:srgbClr val="000000"/>
              </a:solidFill>
              <a:latin typeface="Calibri"/>
            </a:endParaRPr>
          </a:p>
          <a:p>
            <a:pPr marL="171450" algn="l" fontAlgn="b"/>
            <a:r>
              <a:rPr lang="en-US" dirty="0" smtClean="0">
                <a:solidFill>
                  <a:srgbClr val="000000"/>
                </a:solidFill>
                <a:latin typeface="Calibri"/>
              </a:rPr>
              <a:t>Patrick J. </a:t>
            </a:r>
            <a:r>
              <a:rPr lang="en-US" dirty="0" err="1" smtClean="0">
                <a:solidFill>
                  <a:srgbClr val="000000"/>
                </a:solidFill>
                <a:latin typeface="Calibri"/>
              </a:rPr>
              <a:t>Fitzgeral</a:t>
            </a:r>
            <a:endParaRPr lang="en-US" dirty="0" smtClean="0">
              <a:solidFill>
                <a:srgbClr val="000000"/>
              </a:solidFill>
              <a:latin typeface="Calibri"/>
            </a:endParaRPr>
          </a:p>
          <a:p>
            <a:pPr marL="171450" algn="l" fontAlgn="b"/>
            <a:r>
              <a:rPr lang="en-US" dirty="0" smtClean="0">
                <a:solidFill>
                  <a:srgbClr val="000000"/>
                </a:solidFill>
                <a:latin typeface="Calibri"/>
              </a:rPr>
              <a:t>Deidre Matthews</a:t>
            </a:r>
          </a:p>
          <a:p>
            <a:pPr marL="171450" algn="l" fontAlgn="b"/>
            <a:r>
              <a:rPr lang="en-US" dirty="0" smtClean="0">
                <a:solidFill>
                  <a:srgbClr val="000000"/>
                </a:solidFill>
                <a:latin typeface="Calibri"/>
              </a:rPr>
              <a:t>Jennifer Watt</a:t>
            </a:r>
          </a:p>
          <a:p>
            <a:pPr marL="171450" algn="l" fontAlgn="b"/>
            <a:r>
              <a:rPr lang="en-US" dirty="0" smtClean="0">
                <a:solidFill>
                  <a:srgbClr val="000000"/>
                </a:solidFill>
                <a:latin typeface="Calibri"/>
              </a:rPr>
              <a:t>William D. Price</a:t>
            </a:r>
          </a:p>
        </p:txBody>
      </p:sp>
      <p:pic>
        <p:nvPicPr>
          <p:cNvPr id="6146" name="Picture 2"/>
          <p:cNvPicPr>
            <a:picLocks noChangeAspect="1" noChangeArrowheads="1"/>
          </p:cNvPicPr>
          <p:nvPr/>
        </p:nvPicPr>
        <p:blipFill>
          <a:blip r:embed="rId3" cstate="print"/>
          <a:srcRect/>
          <a:stretch>
            <a:fillRect/>
          </a:stretch>
        </p:blipFill>
        <p:spPr bwMode="auto">
          <a:xfrm>
            <a:off x="2590800" y="6884956"/>
            <a:ext cx="966788" cy="997974"/>
          </a:xfrm>
          <a:prstGeom prst="rect">
            <a:avLst/>
          </a:prstGeom>
          <a:noFill/>
          <a:ln w="9525">
            <a:noFill/>
            <a:miter lim="800000"/>
            <a:headEnd/>
            <a:tailEnd/>
          </a:ln>
          <a:effectLst/>
        </p:spPr>
      </p:pic>
      <p:sp>
        <p:nvSpPr>
          <p:cNvPr id="10" name="Text Box 31"/>
          <p:cNvSpPr txBox="1">
            <a:spLocks noChangeArrowheads="1"/>
          </p:cNvSpPr>
          <p:nvPr/>
        </p:nvSpPr>
        <p:spPr bwMode="auto">
          <a:xfrm>
            <a:off x="3962400" y="4648200"/>
            <a:ext cx="2819400" cy="4024102"/>
          </a:xfrm>
          <a:prstGeom prst="rect">
            <a:avLst/>
          </a:prstGeom>
          <a:noFill/>
          <a:ln w="9525">
            <a:noFill/>
            <a:miter lim="800000"/>
            <a:headEnd type="none" w="sm" len="sm"/>
            <a:tailEnd type="none" w="sm" len="sm"/>
          </a:ln>
        </p:spPr>
        <p:txBody>
          <a:bodyPr wrap="square" lIns="91364" tIns="45682" rIns="91364" bIns="45682">
            <a:spAutoFit/>
          </a:bodyPr>
          <a:lstStyle/>
          <a:p>
            <a:pPr algn="l" defTabSz="917575">
              <a:defRPr/>
            </a:pPr>
            <a:endParaRPr lang="en-US" sz="1000" b="1" dirty="0" smtClean="0">
              <a:solidFill>
                <a:srgbClr val="7B00E4"/>
              </a:solidFill>
            </a:endParaRPr>
          </a:p>
          <a:p>
            <a:pPr algn="l" defTabSz="917575">
              <a:defRPr/>
            </a:pPr>
            <a:endParaRPr lang="en-US" sz="1000" b="1" dirty="0">
              <a:solidFill>
                <a:srgbClr val="7B00E4"/>
              </a:solidFill>
            </a:endParaRPr>
          </a:p>
          <a:p>
            <a:pPr marL="171450" indent="-171450" algn="l" defTabSz="917575">
              <a:buFont typeface="Wingdings 2" panose="05020102010507070707" pitchFamily="18" charset="2"/>
              <a:buChar char="ã"/>
              <a:defRPr/>
            </a:pPr>
            <a:r>
              <a:rPr lang="en-US" sz="1000" b="1" dirty="0" smtClean="0">
                <a:solidFill>
                  <a:srgbClr val="7B00E4"/>
                </a:solidFill>
              </a:rPr>
              <a:t>March 17, 2016 </a:t>
            </a:r>
            <a:r>
              <a:rPr lang="en-US" sz="1000" b="1" dirty="0" err="1" smtClean="0">
                <a:solidFill>
                  <a:srgbClr val="7B00E4"/>
                </a:solidFill>
              </a:rPr>
              <a:t>Sweetfrog</a:t>
            </a:r>
            <a:r>
              <a:rPr lang="en-US" sz="1000" b="1" dirty="0" smtClean="0">
                <a:solidFill>
                  <a:srgbClr val="7B00E4"/>
                </a:solidFill>
              </a:rPr>
              <a:t> Yogurt Happy Hour </a:t>
            </a:r>
          </a:p>
          <a:p>
            <a:pPr algn="l" defTabSz="917575">
              <a:defRPr/>
            </a:pPr>
            <a:endParaRPr lang="en-US" sz="1000" b="1" dirty="0">
              <a:solidFill>
                <a:srgbClr val="7B00E4"/>
              </a:solidFill>
            </a:endParaRPr>
          </a:p>
          <a:p>
            <a:pPr marL="171450" indent="-171450" algn="l" defTabSz="917575">
              <a:buFont typeface="Wingdings 2" panose="05020102010507070707" pitchFamily="18" charset="2"/>
              <a:buChar char="ã"/>
              <a:defRPr/>
            </a:pPr>
            <a:r>
              <a:rPr lang="en-US" sz="1100" b="1" dirty="0" smtClean="0">
                <a:solidFill>
                  <a:srgbClr val="7B00E4"/>
                </a:solidFill>
                <a:latin typeface="Arial Narrow" pitchFamily="34" charset="0"/>
              </a:rPr>
              <a:t>April  21, 2016 </a:t>
            </a:r>
            <a:r>
              <a:rPr lang="en-US" sz="1100" b="1" dirty="0">
                <a:solidFill>
                  <a:srgbClr val="7B00E4"/>
                </a:solidFill>
                <a:latin typeface="Arial Narrow" pitchFamily="34" charset="0"/>
              </a:rPr>
              <a:t>Monthly Chapter </a:t>
            </a:r>
            <a:r>
              <a:rPr lang="en-US" sz="1100" b="1" dirty="0" smtClean="0">
                <a:solidFill>
                  <a:srgbClr val="7B00E4"/>
                </a:solidFill>
                <a:latin typeface="Arial Narrow" pitchFamily="34" charset="0"/>
              </a:rPr>
              <a:t>Meeting </a:t>
            </a:r>
          </a:p>
          <a:p>
            <a:pPr marL="114300" lvl="1" algn="l" defTabSz="917575">
              <a:defRPr/>
            </a:pPr>
            <a:r>
              <a:rPr lang="en-US" sz="1100" b="1" dirty="0" smtClean="0">
                <a:solidFill>
                  <a:srgbClr val="7B00E4"/>
                </a:solidFill>
                <a:latin typeface="Arial Narrow" pitchFamily="34" charset="0"/>
              </a:rPr>
              <a:t>– Greg Johnson , CFO Act Audits and ACOE</a:t>
            </a:r>
            <a:endParaRPr lang="en-US" sz="1100" b="1" dirty="0">
              <a:solidFill>
                <a:srgbClr val="7B00E4"/>
              </a:solidFill>
              <a:latin typeface="Arial Narrow" pitchFamily="34" charset="0"/>
            </a:endParaRPr>
          </a:p>
          <a:p>
            <a:pPr algn="l" defTabSz="917575">
              <a:defRPr/>
            </a:pPr>
            <a:endParaRPr lang="en-US" sz="1100" b="1" dirty="0" smtClean="0">
              <a:solidFill>
                <a:srgbClr val="FF6600"/>
              </a:solidFill>
              <a:latin typeface="Arial Narrow" pitchFamily="34" charset="0"/>
            </a:endParaRPr>
          </a:p>
          <a:p>
            <a:pPr marL="171450" indent="-171450" algn="l" defTabSz="917575">
              <a:buFont typeface="Wingdings 2" panose="05020102010507070707" pitchFamily="18" charset="2"/>
              <a:buChar char="ã"/>
              <a:defRPr/>
            </a:pPr>
            <a:r>
              <a:rPr lang="en-US" sz="1100" b="1" dirty="0" smtClean="0">
                <a:solidFill>
                  <a:srgbClr val="7B00E4"/>
                </a:solidFill>
                <a:latin typeface="Arial Narrow" pitchFamily="34" charset="0"/>
              </a:rPr>
              <a:t>May 19, 2016 Monthly Chapter Meeting</a:t>
            </a:r>
          </a:p>
          <a:p>
            <a:pPr marL="114300" algn="l" defTabSz="917575">
              <a:defRPr/>
            </a:pPr>
            <a:r>
              <a:rPr lang="en-US" sz="1100" b="1" dirty="0">
                <a:solidFill>
                  <a:srgbClr val="7B00E4"/>
                </a:solidFill>
                <a:latin typeface="Arial Narrow" pitchFamily="34" charset="0"/>
              </a:rPr>
              <a:t>– Mike </a:t>
            </a:r>
            <a:r>
              <a:rPr lang="en-US" sz="1100" b="1" dirty="0" smtClean="0">
                <a:solidFill>
                  <a:srgbClr val="7B00E4"/>
                </a:solidFill>
                <a:latin typeface="Arial Narrow" pitchFamily="34" charset="0"/>
              </a:rPr>
              <a:t>Walsh, TBD</a:t>
            </a:r>
          </a:p>
          <a:p>
            <a:pPr algn="l" defTabSz="917575">
              <a:defRPr/>
            </a:pPr>
            <a:endParaRPr lang="en-US" sz="1100" b="1" dirty="0" smtClean="0">
              <a:solidFill>
                <a:srgbClr val="FF6600"/>
              </a:solidFill>
              <a:latin typeface="Arial Narrow" pitchFamily="34" charset="0"/>
            </a:endParaRPr>
          </a:p>
          <a:p>
            <a:pPr marL="171450" indent="-171450" algn="l" defTabSz="917575">
              <a:buFont typeface="Wingdings 2" panose="05020102010507070707" pitchFamily="18" charset="2"/>
              <a:buChar char="ã"/>
              <a:defRPr/>
            </a:pPr>
            <a:r>
              <a:rPr lang="en-US" sz="1100" b="1" dirty="0" smtClean="0">
                <a:solidFill>
                  <a:srgbClr val="7B00E4"/>
                </a:solidFill>
                <a:latin typeface="Arial Narrow" pitchFamily="34" charset="0"/>
              </a:rPr>
              <a:t>June 16, 2016 Monthly Chapter Meeting</a:t>
            </a:r>
          </a:p>
          <a:p>
            <a:pPr indent="114300" algn="l" defTabSz="917575">
              <a:defRPr/>
            </a:pPr>
            <a:r>
              <a:rPr lang="en-US" sz="1100" b="1" dirty="0" smtClean="0">
                <a:solidFill>
                  <a:srgbClr val="7B00E4"/>
                </a:solidFill>
                <a:latin typeface="Arial Narrow" pitchFamily="34" charset="0"/>
              </a:rPr>
              <a:t>– SFC Desmond Burgess, Cyber Security</a:t>
            </a:r>
          </a:p>
          <a:p>
            <a:pPr algn="l" defTabSz="917575">
              <a:defRPr/>
            </a:pPr>
            <a:endParaRPr lang="en-US" sz="1100" b="1" dirty="0" smtClean="0">
              <a:solidFill>
                <a:srgbClr val="FF6600"/>
              </a:solidFill>
              <a:latin typeface="Arial Narrow" pitchFamily="34" charset="0"/>
            </a:endParaRPr>
          </a:p>
          <a:p>
            <a:pPr algn="l" defTabSz="917575">
              <a:defRPr/>
            </a:pPr>
            <a:r>
              <a:rPr lang="en-US" sz="1000" dirty="0" smtClean="0"/>
              <a:t>**</a:t>
            </a:r>
            <a:r>
              <a:rPr lang="en-US" sz="1100" dirty="0">
                <a:latin typeface="Arial Narrow" pitchFamily="34" charset="0"/>
              </a:rPr>
              <a:t>Note:  </a:t>
            </a:r>
            <a:r>
              <a:rPr lang="en-US" sz="1100" dirty="0" smtClean="0">
                <a:latin typeface="Arial Narrow" pitchFamily="34" charset="0"/>
              </a:rPr>
              <a:t>We are looking to vary the location of our chapter meetings. The meeting </a:t>
            </a:r>
            <a:r>
              <a:rPr lang="en-US" sz="1100" dirty="0">
                <a:latin typeface="Arial Narrow" pitchFamily="34" charset="0"/>
              </a:rPr>
              <a:t>will be held at </a:t>
            </a:r>
            <a:endParaRPr lang="en-US" sz="1100" dirty="0" smtClean="0">
              <a:latin typeface="Arial Narrow" pitchFamily="34" charset="0"/>
            </a:endParaRPr>
          </a:p>
          <a:p>
            <a:pPr algn="l" defTabSz="917575">
              <a:defRPr/>
            </a:pPr>
            <a:r>
              <a:rPr lang="en-US" sz="1100" dirty="0" smtClean="0">
                <a:latin typeface="Arial Narrow" pitchFamily="34" charset="0"/>
              </a:rPr>
              <a:t>Dave </a:t>
            </a:r>
            <a:r>
              <a:rPr lang="en-US" sz="1100" dirty="0">
                <a:latin typeface="Arial Narrow" pitchFamily="34" charset="0"/>
              </a:rPr>
              <a:t>&amp; Buster’s in Arundel Mills unless otherwise noted</a:t>
            </a:r>
            <a:r>
              <a:rPr lang="en-US" sz="1100" dirty="0" smtClean="0">
                <a:latin typeface="Arial Narrow" pitchFamily="34" charset="0"/>
              </a:rPr>
              <a:t>.</a:t>
            </a:r>
          </a:p>
          <a:p>
            <a:pPr algn="l" defTabSz="917575">
              <a:defRPr/>
            </a:pPr>
            <a:endParaRPr lang="en-US" sz="1100" dirty="0">
              <a:latin typeface="Arial Narrow" pitchFamily="34" charset="0"/>
            </a:endParaRPr>
          </a:p>
          <a:p>
            <a:pPr algn="l" defTabSz="917575">
              <a:defRPr/>
            </a:pPr>
            <a:r>
              <a:rPr lang="en-US" sz="1100" dirty="0" smtClean="0">
                <a:latin typeface="Arial Narrow" pitchFamily="34" charset="0"/>
              </a:rPr>
              <a:t>Do you have a suggestion or request as to where you would like a chapter meeting held? Let us </a:t>
            </a:r>
          </a:p>
          <a:p>
            <a:pPr algn="l" defTabSz="917575">
              <a:defRPr/>
            </a:pPr>
            <a:r>
              <a:rPr lang="en-US" sz="1100" dirty="0" smtClean="0">
                <a:latin typeface="Arial Narrow" pitchFamily="34" charset="0"/>
              </a:rPr>
              <a:t>know and we will check it out.</a:t>
            </a:r>
            <a:endParaRPr lang="en-US" sz="1100" dirty="0">
              <a:latin typeface="Arial Narrow" pitchFamily="34" charset="0"/>
            </a:endParaRPr>
          </a:p>
          <a:p>
            <a:pPr algn="l" defTabSz="917575">
              <a:buFont typeface="Symbol" pitchFamily="18" charset="2"/>
              <a:buChar char=""/>
              <a:defRPr/>
            </a:pPr>
            <a:endParaRPr lang="en-US" sz="850" dirty="0">
              <a:solidFill>
                <a:srgbClr val="FF6600"/>
              </a:solidFill>
            </a:endParaRPr>
          </a:p>
        </p:txBody>
      </p:sp>
      <p:sp>
        <p:nvSpPr>
          <p:cNvPr id="11" name="Rectangle 52"/>
          <p:cNvSpPr>
            <a:spLocks noChangeArrowheads="1"/>
          </p:cNvSpPr>
          <p:nvPr/>
        </p:nvSpPr>
        <p:spPr bwMode="auto">
          <a:xfrm>
            <a:off x="4448175" y="4583668"/>
            <a:ext cx="1904999" cy="369332"/>
          </a:xfrm>
          <a:prstGeom prst="rect">
            <a:avLst/>
          </a:prstGeom>
          <a:noFill/>
          <a:ln w="9525">
            <a:noFill/>
            <a:miter lim="800000"/>
            <a:headEnd/>
            <a:tailEnd/>
          </a:ln>
        </p:spPr>
        <p:txBody>
          <a:bodyPr wrap="square">
            <a:spAutoFit/>
          </a:bodyPr>
          <a:lstStyle/>
          <a:p>
            <a:pPr algn="l" defTabSz="917575">
              <a:spcBef>
                <a:spcPct val="50000"/>
              </a:spcBef>
            </a:pPr>
            <a:r>
              <a:rPr lang="en-US" altLang="en-US" sz="1800" dirty="0">
                <a:solidFill>
                  <a:srgbClr val="006800"/>
                </a:solidFill>
                <a:latin typeface="Impact" pitchFamily="34" charset="0"/>
              </a:rPr>
              <a:t>Activity Calendar</a:t>
            </a:r>
          </a:p>
        </p:txBody>
      </p:sp>
      <p:sp>
        <p:nvSpPr>
          <p:cNvPr id="13" name="Rectangle 4"/>
          <p:cNvSpPr>
            <a:spLocks noChangeArrowheads="1"/>
          </p:cNvSpPr>
          <p:nvPr/>
        </p:nvSpPr>
        <p:spPr bwMode="auto">
          <a:xfrm>
            <a:off x="3962400" y="4495800"/>
            <a:ext cx="2743200" cy="3886200"/>
          </a:xfrm>
          <a:prstGeom prst="rect">
            <a:avLst/>
          </a:prstGeom>
          <a:noFill/>
          <a:ln w="12700">
            <a:solidFill>
              <a:schemeClr val="tx1"/>
            </a:solidFill>
            <a:miter lim="800000"/>
            <a:headEnd/>
            <a:tailEnd/>
          </a:ln>
        </p:spPr>
        <p:txBody>
          <a:bodyPr wrap="none" anchor="ctr"/>
          <a:lstStyle/>
          <a:p>
            <a:endParaRPr lang="en-US" alt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914400"/>
            <a:ext cx="2057400" cy="2057400"/>
          </a:xfrm>
          <a:prstGeom prst="rect">
            <a:avLst/>
          </a:prstGeom>
        </p:spPr>
      </p:pic>
      <p:sp>
        <p:nvSpPr>
          <p:cNvPr id="15" name="Rectangle 14"/>
          <p:cNvSpPr/>
          <p:nvPr/>
        </p:nvSpPr>
        <p:spPr bwMode="auto">
          <a:xfrm>
            <a:off x="3940720" y="2971800"/>
            <a:ext cx="2971800" cy="1458564"/>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3962491" y="3016601"/>
            <a:ext cx="2773758" cy="400110"/>
          </a:xfrm>
          <a:prstGeom prst="rect">
            <a:avLst/>
          </a:prstGeom>
          <a:noFill/>
        </p:spPr>
        <p:txBody>
          <a:bodyPr wrap="square" rtlCol="0">
            <a:spAutoFit/>
          </a:bodyPr>
          <a:lstStyle/>
          <a:p>
            <a:r>
              <a:rPr lang="en-US" sz="1000" dirty="0" smtClean="0"/>
              <a:t>For up-to-date information on current and future events</a:t>
            </a:r>
            <a:endParaRPr lang="en-US" sz="1000" dirty="0"/>
          </a:p>
        </p:txBody>
      </p:sp>
      <p:sp>
        <p:nvSpPr>
          <p:cNvPr id="17" name="TextBox 16"/>
          <p:cNvSpPr txBox="1"/>
          <p:nvPr/>
        </p:nvSpPr>
        <p:spPr>
          <a:xfrm>
            <a:off x="3695700" y="3408863"/>
            <a:ext cx="3352800" cy="707886"/>
          </a:xfrm>
          <a:prstGeom prst="rect">
            <a:avLst/>
          </a:prstGeom>
          <a:noFill/>
        </p:spPr>
        <p:txBody>
          <a:bodyPr wrap="square" rtlCol="0">
            <a:spAutoFit/>
          </a:bodyPr>
          <a:lstStyle/>
          <a:p>
            <a:r>
              <a:rPr lang="en-US" sz="1000" dirty="0" smtClean="0"/>
              <a:t>Keep in touch with us on the Web</a:t>
            </a:r>
          </a:p>
          <a:p>
            <a:pPr>
              <a:spcBef>
                <a:spcPts val="600"/>
              </a:spcBef>
            </a:pPr>
            <a:r>
              <a:rPr lang="en-US" sz="1000" dirty="0" smtClean="0"/>
              <a:t>Visit  our Facebook page</a:t>
            </a:r>
          </a:p>
          <a:p>
            <a:pPr>
              <a:spcBef>
                <a:spcPts val="600"/>
              </a:spcBef>
            </a:pPr>
            <a:r>
              <a:rPr lang="en-US" sz="1000" dirty="0" smtClean="0"/>
              <a:t>And our website</a:t>
            </a:r>
            <a:endParaRPr lang="en-US" sz="1000" dirty="0"/>
          </a:p>
        </p:txBody>
      </p:sp>
      <p:sp>
        <p:nvSpPr>
          <p:cNvPr id="18" name="Rectangle 17"/>
          <p:cNvSpPr/>
          <p:nvPr/>
        </p:nvSpPr>
        <p:spPr>
          <a:xfrm>
            <a:off x="4129884" y="4114800"/>
            <a:ext cx="2347116" cy="338554"/>
          </a:xfrm>
          <a:prstGeom prst="rect">
            <a:avLst/>
          </a:prstGeom>
        </p:spPr>
        <p:txBody>
          <a:bodyPr wrap="none">
            <a:spAutoFit/>
          </a:bodyPr>
          <a:lstStyle/>
          <a:p>
            <a:pPr algn="r">
              <a:defRPr/>
            </a:pPr>
            <a:r>
              <a:rPr lang="en-US" sz="1600" dirty="0">
                <a:solidFill>
                  <a:srgbClr val="008000"/>
                </a:solidFill>
                <a:latin typeface="Times New Roman" pitchFamily="18" charset="0"/>
              </a:rPr>
              <a:t> </a:t>
            </a:r>
            <a:r>
              <a:rPr lang="en-US" dirty="0">
                <a:solidFill>
                  <a:schemeClr val="accent2">
                    <a:lumMod val="75000"/>
                  </a:schemeClr>
                </a:solidFill>
                <a:latin typeface="Times New Roman" pitchFamily="18" charset="0"/>
                <a:hlinkClick r:id="rId5"/>
              </a:rPr>
              <a:t>http://asmcfortmeadechapter.org</a:t>
            </a:r>
            <a:r>
              <a:rPr lang="en-US" dirty="0">
                <a:solidFill>
                  <a:srgbClr val="008000"/>
                </a:solidFill>
                <a:latin typeface="Times New Roman" pitchFamily="18" charset="0"/>
                <a:hlinkClick r:id="rId5"/>
              </a:rPr>
              <a:t>/</a:t>
            </a:r>
            <a:r>
              <a:rPr lang="en-US" sz="1600" dirty="0">
                <a:solidFill>
                  <a:srgbClr val="008000"/>
                </a:solidFill>
                <a:latin typeface="Times New Roman" pitchFamily="18" charset="0"/>
              </a:rPr>
              <a:t> </a:t>
            </a:r>
            <a:endParaRPr lang="en-US" sz="800"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5599" t="9971" r="23090" b="2271"/>
          <a:stretch/>
        </p:blipFill>
        <p:spPr bwMode="auto">
          <a:xfrm>
            <a:off x="6172200" y="3711401"/>
            <a:ext cx="345839" cy="47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6700" y="3698827"/>
            <a:ext cx="489034" cy="41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0"/>
            <a:ext cx="5486400" cy="1015663"/>
          </a:xfrm>
          <a:prstGeom prst="rect">
            <a:avLst/>
          </a:prstGeom>
          <a:gradFill>
            <a:gsLst>
              <a:gs pos="0">
                <a:srgbClr val="5E9EFF"/>
              </a:gs>
              <a:gs pos="39999">
                <a:srgbClr val="85C2FF"/>
              </a:gs>
              <a:gs pos="70000">
                <a:srgbClr val="C4D6EB"/>
              </a:gs>
              <a:gs pos="93000">
                <a:srgbClr val="FFEBFA"/>
              </a:gs>
            </a:gsLst>
            <a:lin ang="5400000" scaled="0"/>
          </a:gradFill>
        </p:spPr>
        <p:txBody>
          <a:bodyPr wrap="square" rtlCol="0">
            <a:spAutoFit/>
          </a:bodyPr>
          <a:lstStyle/>
          <a:p>
            <a:r>
              <a:rPr lang="en-US" dirty="0" smtClean="0"/>
              <a:t>Do you know someone who  would be great in office? </a:t>
            </a:r>
          </a:p>
          <a:p>
            <a:r>
              <a:rPr lang="en-US" dirty="0" smtClean="0"/>
              <a:t>Want to be more involved yourself? </a:t>
            </a:r>
          </a:p>
          <a:p>
            <a:endParaRPr lang="en-US" dirty="0" smtClean="0"/>
          </a:p>
          <a:p>
            <a:r>
              <a:rPr lang="en-US" dirty="0" smtClean="0"/>
              <a:t>The Fort Meade ASMC elections are coming up.  The election will be held during the June meeting so please have any nominations in by April.</a:t>
            </a:r>
            <a:endParaRPr lang="en-US" dirty="0"/>
          </a:p>
        </p:txBody>
      </p:sp>
      <p:pic>
        <p:nvPicPr>
          <p:cNvPr id="3" name="Picture 2" descr="https://encrypted-tbn1.gstatic.com/images?q=tbn:ANd9GcSu5muoWnuwfuueD6SE63KaDQML-yGBtU9JJQCwwCAg5WKaC7_Bt5zDRp0z">
            <a:hlinkClick r:id="rId2"/>
          </p:cNvPr>
          <p:cNvPicPr/>
          <p:nvPr/>
        </p:nvPicPr>
        <p:blipFill>
          <a:blip r:embed="rId3" cstate="print"/>
          <a:srcRect/>
          <a:stretch>
            <a:fillRect/>
          </a:stretch>
        </p:blipFill>
        <p:spPr bwMode="auto">
          <a:xfrm>
            <a:off x="2362200" y="304800"/>
            <a:ext cx="2133600" cy="1676400"/>
          </a:xfrm>
          <a:prstGeom prst="rect">
            <a:avLst/>
          </a:prstGeom>
          <a:noFill/>
          <a:ln w="9525">
            <a:noFill/>
            <a:miter lim="800000"/>
            <a:headEnd/>
            <a:tailEnd/>
          </a:ln>
        </p:spPr>
      </p:pic>
      <p:sp>
        <p:nvSpPr>
          <p:cNvPr id="4" name="TextBox 3"/>
          <p:cNvSpPr txBox="1"/>
          <p:nvPr/>
        </p:nvSpPr>
        <p:spPr>
          <a:xfrm>
            <a:off x="238124" y="3733800"/>
            <a:ext cx="6467475" cy="3924151"/>
          </a:xfrm>
          <a:prstGeom prst="rect">
            <a:avLst/>
          </a:prstGeom>
          <a:noFill/>
        </p:spPr>
        <p:txBody>
          <a:bodyPr wrap="square" rtlCol="0">
            <a:spAutoFit/>
          </a:bodyPr>
          <a:lstStyle/>
          <a:p>
            <a:pPr algn="l"/>
            <a:r>
              <a:rPr lang="en-US" b="1" dirty="0" smtClean="0"/>
              <a:t>For a complete listing of positions and responsibilities go to: </a:t>
            </a:r>
          </a:p>
          <a:p>
            <a:pPr algn="l"/>
            <a:r>
              <a:rPr lang="en-US" b="1" dirty="0" smtClean="0">
                <a:hlinkClick r:id="rId4"/>
              </a:rPr>
              <a:t>http://asmcfortmeadechapter.org/chapter-officers/constitution/</a:t>
            </a:r>
            <a:endParaRPr lang="en-US" b="1" dirty="0" smtClean="0"/>
          </a:p>
          <a:p>
            <a:pPr algn="l"/>
            <a:endParaRPr lang="en-US" b="1" dirty="0" smtClean="0"/>
          </a:p>
          <a:p>
            <a:r>
              <a:rPr lang="en-US" b="1" dirty="0" smtClean="0"/>
              <a:t>Executive Board</a:t>
            </a:r>
            <a:endParaRPr lang="en-US" b="1" dirty="0"/>
          </a:p>
          <a:p>
            <a:pPr algn="l"/>
            <a:endParaRPr lang="en-US" b="1" dirty="0">
              <a:solidFill>
                <a:srgbClr val="063DE8"/>
              </a:solidFill>
            </a:endParaRPr>
          </a:p>
          <a:p>
            <a:pPr algn="l"/>
            <a:r>
              <a:rPr lang="en-US" b="1" dirty="0" smtClean="0">
                <a:solidFill>
                  <a:srgbClr val="063DE8"/>
                </a:solidFill>
              </a:rPr>
              <a:t>President </a:t>
            </a:r>
            <a:r>
              <a:rPr lang="en-US" dirty="0" smtClean="0"/>
              <a:t>– chief executive, leader &amp; spokesperson for the chapter</a:t>
            </a:r>
          </a:p>
          <a:p>
            <a:pPr algn="l"/>
            <a:r>
              <a:rPr lang="en-US" b="1" dirty="0" smtClean="0">
                <a:solidFill>
                  <a:srgbClr val="063DE8"/>
                </a:solidFill>
              </a:rPr>
              <a:t>Vice President </a:t>
            </a:r>
            <a:r>
              <a:rPr lang="en-US" dirty="0" smtClean="0"/>
              <a:t>– duties delegated by the chapter President</a:t>
            </a:r>
          </a:p>
          <a:p>
            <a:pPr algn="l">
              <a:tabLst>
                <a:tab pos="344488" algn="l"/>
              </a:tabLst>
            </a:pPr>
            <a:r>
              <a:rPr lang="en-US" b="1" kern="100" dirty="0" smtClean="0">
                <a:solidFill>
                  <a:srgbClr val="063DE8"/>
                </a:solidFill>
              </a:rPr>
              <a:t>	Programs</a:t>
            </a:r>
            <a:r>
              <a:rPr lang="en-US" b="1" kern="100" dirty="0" smtClean="0"/>
              <a:t> </a:t>
            </a:r>
            <a:r>
              <a:rPr lang="en-US" b="1" kern="100" dirty="0"/>
              <a:t>- </a:t>
            </a:r>
            <a:r>
              <a:rPr lang="en-US" kern="100" dirty="0"/>
              <a:t> secures speakers and other program materials for monthly meetings</a:t>
            </a:r>
          </a:p>
          <a:p>
            <a:pPr algn="l" defTabSz="344488"/>
            <a:r>
              <a:rPr lang="en-US" b="1" kern="100" dirty="0" smtClean="0">
                <a:solidFill>
                  <a:srgbClr val="063DE8"/>
                </a:solidFill>
              </a:rPr>
              <a:t>	Membership</a:t>
            </a:r>
            <a:r>
              <a:rPr lang="en-US" b="1" kern="100" dirty="0" smtClean="0"/>
              <a:t>  </a:t>
            </a:r>
            <a:r>
              <a:rPr lang="en-US" b="1" kern="100" dirty="0"/>
              <a:t>– </a:t>
            </a:r>
            <a:r>
              <a:rPr lang="en-US" kern="100" dirty="0"/>
              <a:t>prompting interest of prospective members </a:t>
            </a:r>
          </a:p>
          <a:p>
            <a:pPr algn="l"/>
            <a:r>
              <a:rPr lang="en-US" b="1" dirty="0" smtClean="0">
                <a:solidFill>
                  <a:srgbClr val="063DE8"/>
                </a:solidFill>
              </a:rPr>
              <a:t>Treasurer </a:t>
            </a:r>
            <a:r>
              <a:rPr lang="en-US" b="1" dirty="0" smtClean="0"/>
              <a:t>-</a:t>
            </a:r>
            <a:r>
              <a:rPr lang="en-US" b="1" dirty="0" smtClean="0">
                <a:solidFill>
                  <a:srgbClr val="063DE8"/>
                </a:solidFill>
              </a:rPr>
              <a:t> </a:t>
            </a:r>
            <a:r>
              <a:rPr lang="en-US" dirty="0" smtClean="0"/>
              <a:t>custodian for all chapter financial records &amp; transactions</a:t>
            </a:r>
          </a:p>
          <a:p>
            <a:pPr marL="857250" indent="-857250" algn="l"/>
            <a:r>
              <a:rPr lang="en-US" b="1" dirty="0" smtClean="0">
                <a:solidFill>
                  <a:srgbClr val="063DE8"/>
                </a:solidFill>
              </a:rPr>
              <a:t>Secretary</a:t>
            </a:r>
            <a:r>
              <a:rPr lang="en-US" b="1" dirty="0" smtClean="0"/>
              <a:t> </a:t>
            </a:r>
            <a:r>
              <a:rPr lang="en-US" dirty="0" smtClean="0"/>
              <a:t>- </a:t>
            </a:r>
            <a:r>
              <a:rPr lang="en-US" b="1" dirty="0" smtClean="0"/>
              <a:t> </a:t>
            </a:r>
            <a:r>
              <a:rPr lang="en-US" dirty="0" smtClean="0"/>
              <a:t>handle all correspondence, record proceedings &amp; disseminate information pertaining to the chapter</a:t>
            </a:r>
          </a:p>
          <a:p>
            <a:pPr marL="741363" indent="-741363"/>
            <a:endParaRPr lang="en-US" b="1" dirty="0" smtClean="0"/>
          </a:p>
          <a:p>
            <a:pPr marL="741363" indent="-741363"/>
            <a:r>
              <a:rPr lang="en-US" b="1" dirty="0" smtClean="0"/>
              <a:t>Committees</a:t>
            </a:r>
          </a:p>
          <a:p>
            <a:pPr marL="741363" indent="-741363"/>
            <a:endParaRPr lang="en-US" sz="900" b="1" dirty="0" smtClean="0">
              <a:effectLst>
                <a:outerShdw blurRad="38100" dist="38100" dir="2700000" algn="tl">
                  <a:srgbClr val="000000">
                    <a:alpha val="43137"/>
                  </a:srgbClr>
                </a:outerShdw>
              </a:effectLst>
            </a:endParaRPr>
          </a:p>
          <a:p>
            <a:pPr marL="1608138" indent="-1608138" algn="l"/>
            <a:r>
              <a:rPr lang="en-US" b="1" kern="100" dirty="0" smtClean="0">
                <a:solidFill>
                  <a:srgbClr val="063DE8"/>
                </a:solidFill>
              </a:rPr>
              <a:t>Community Service </a:t>
            </a:r>
            <a:r>
              <a:rPr lang="en-US" b="1" kern="100" dirty="0" smtClean="0"/>
              <a:t>– </a:t>
            </a:r>
            <a:r>
              <a:rPr lang="en-US" kern="100" dirty="0" smtClean="0"/>
              <a:t>coordinate chapter’s participation in supporting local community</a:t>
            </a:r>
          </a:p>
          <a:p>
            <a:pPr marL="857250" indent="-857250" algn="l"/>
            <a:r>
              <a:rPr lang="en-US" b="1" kern="100" dirty="0" smtClean="0">
                <a:solidFill>
                  <a:srgbClr val="063DE8"/>
                </a:solidFill>
              </a:rPr>
              <a:t>Education, Training &amp; Certification </a:t>
            </a:r>
            <a:r>
              <a:rPr lang="en-US" b="1" kern="100" dirty="0" smtClean="0"/>
              <a:t>– </a:t>
            </a:r>
            <a:r>
              <a:rPr lang="en-US" kern="100" dirty="0" smtClean="0"/>
              <a:t>provide information on opportunities for training and certifications</a:t>
            </a:r>
          </a:p>
          <a:p>
            <a:pPr marL="857250" indent="-857250" algn="l"/>
            <a:r>
              <a:rPr lang="en-US" b="1" kern="100" dirty="0" smtClean="0">
                <a:solidFill>
                  <a:srgbClr val="063DE8"/>
                </a:solidFill>
              </a:rPr>
              <a:t>Newsletter</a:t>
            </a:r>
            <a:r>
              <a:rPr lang="en-US" kern="100" dirty="0" smtClean="0"/>
              <a:t> – manage the monthly publication and distribution of the chapter newsletter</a:t>
            </a:r>
          </a:p>
          <a:p>
            <a:pPr marL="857250" indent="-857250" algn="l"/>
            <a:r>
              <a:rPr lang="en-US" b="1" dirty="0" smtClean="0">
                <a:solidFill>
                  <a:srgbClr val="063DE8"/>
                </a:solidFill>
              </a:rPr>
              <a:t>Webmaster</a:t>
            </a:r>
            <a:r>
              <a:rPr lang="en-US" b="1" dirty="0" smtClean="0"/>
              <a:t> </a:t>
            </a:r>
            <a:r>
              <a:rPr lang="en-US" dirty="0" smtClean="0"/>
              <a:t>– ensure that the chapter’s web page is current and reflects needed information </a:t>
            </a:r>
          </a:p>
          <a:p>
            <a:pPr marL="741363" indent="-741363" algn="l"/>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806" y="7772400"/>
            <a:ext cx="1519238" cy="1064663"/>
          </a:xfrm>
          <a:prstGeom prst="rect">
            <a:avLst/>
          </a:prstGeom>
        </p:spPr>
      </p:pic>
    </p:spTree>
    <p:extLst>
      <p:ext uri="{BB962C8B-B14F-4D97-AF65-F5344CB8AC3E}">
        <p14:creationId xmlns:p14="http://schemas.microsoft.com/office/powerpoint/2010/main" val="111883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177"/>
          <p:cNvSpPr>
            <a:spLocks noChangeShapeType="1"/>
          </p:cNvSpPr>
          <p:nvPr/>
        </p:nvSpPr>
        <p:spPr bwMode="auto">
          <a:xfrm>
            <a:off x="2590800" y="3810000"/>
            <a:ext cx="4038600" cy="0"/>
          </a:xfrm>
          <a:prstGeom prst="line">
            <a:avLst/>
          </a:prstGeom>
          <a:noFill/>
          <a:ln w="9525">
            <a:noFill/>
            <a:round/>
            <a:headEnd type="none" w="sm" len="sm"/>
            <a:tailEnd type="none" w="sm" len="sm"/>
          </a:ln>
        </p:spPr>
        <p:txBody>
          <a:bodyPr/>
          <a:lstStyle/>
          <a:p>
            <a:endParaRPr lang="en-US"/>
          </a:p>
        </p:txBody>
      </p:sp>
      <p:sp>
        <p:nvSpPr>
          <p:cNvPr id="3078" name="Rectangle 37"/>
          <p:cNvSpPr>
            <a:spLocks noChangeArrowheads="1"/>
          </p:cNvSpPr>
          <p:nvPr/>
        </p:nvSpPr>
        <p:spPr bwMode="auto">
          <a:xfrm>
            <a:off x="304800" y="4953000"/>
            <a:ext cx="2133600" cy="465138"/>
          </a:xfrm>
          <a:prstGeom prst="rect">
            <a:avLst/>
          </a:prstGeom>
          <a:noFill/>
          <a:ln w="9525">
            <a:noFill/>
            <a:miter lim="800000"/>
            <a:headEnd type="none" w="sm" len="sm"/>
            <a:tailEnd type="none" w="sm" len="sm"/>
          </a:ln>
        </p:spPr>
        <p:txBody>
          <a:bodyPr lIns="91364" tIns="45682" rIns="91364" bIns="45682">
            <a:spAutoFit/>
          </a:bodyPr>
          <a:lstStyle/>
          <a:p>
            <a:pPr algn="r" defTabSz="917575">
              <a:spcAft>
                <a:spcPct val="50000"/>
              </a:spcAft>
            </a:pPr>
            <a:r>
              <a:rPr lang="en-US" altLang="en-US" sz="900" b="1" dirty="0"/>
              <a:t>   </a:t>
            </a:r>
          </a:p>
          <a:p>
            <a:pPr defTabSz="917575">
              <a:spcAft>
                <a:spcPct val="50000"/>
              </a:spcAft>
            </a:pPr>
            <a:endParaRPr lang="en-US" altLang="en-US" sz="1100" dirty="0"/>
          </a:p>
        </p:txBody>
      </p:sp>
      <p:sp>
        <p:nvSpPr>
          <p:cNvPr id="3079" name="Line 5"/>
          <p:cNvSpPr>
            <a:spLocks noChangeShapeType="1"/>
          </p:cNvSpPr>
          <p:nvPr/>
        </p:nvSpPr>
        <p:spPr bwMode="auto">
          <a:xfrm>
            <a:off x="4722813" y="6629400"/>
            <a:ext cx="0" cy="0"/>
          </a:xfrm>
          <a:prstGeom prst="line">
            <a:avLst/>
          </a:prstGeom>
          <a:noFill/>
          <a:ln w="9525">
            <a:noFill/>
            <a:round/>
            <a:headEnd type="none" w="sm" len="sm"/>
            <a:tailEnd type="none" w="sm" len="sm"/>
          </a:ln>
        </p:spPr>
        <p:txBody>
          <a:bodyPr wrap="none" anchor="ctr"/>
          <a:lstStyle/>
          <a:p>
            <a:endParaRPr lang="en-US"/>
          </a:p>
        </p:txBody>
      </p:sp>
      <p:sp>
        <p:nvSpPr>
          <p:cNvPr id="35" name="Rectangle 34"/>
          <p:cNvSpPr/>
          <p:nvPr/>
        </p:nvSpPr>
        <p:spPr>
          <a:xfrm>
            <a:off x="2743200" y="2667000"/>
            <a:ext cx="3810000" cy="830263"/>
          </a:xfrm>
          <a:prstGeom prst="rect">
            <a:avLst/>
          </a:prstGeom>
        </p:spPr>
        <p:txBody>
          <a:bodyPr>
            <a:spAutoFit/>
          </a:bodyPr>
          <a:lstStyle/>
          <a:p>
            <a:pPr>
              <a:defRPr/>
            </a:pPr>
            <a:endParaRPr lang="en-US" dirty="0"/>
          </a:p>
          <a:p>
            <a:pPr>
              <a:defRPr/>
            </a:pPr>
            <a:endParaRPr lang="en-US" dirty="0">
              <a:solidFill>
                <a:schemeClr val="accent2">
                  <a:lumMod val="50000"/>
                </a:schemeClr>
              </a:solidFill>
              <a:latin typeface="Curlz MT" pitchFamily="82" charset="0"/>
            </a:endParaRPr>
          </a:p>
          <a:p>
            <a:pPr>
              <a:defRPr/>
            </a:pPr>
            <a:endParaRPr lang="en-US" dirty="0">
              <a:solidFill>
                <a:schemeClr val="accent2">
                  <a:lumMod val="50000"/>
                </a:schemeClr>
              </a:solidFill>
              <a:latin typeface="Curlz MT" pitchFamily="82" charset="0"/>
            </a:endParaRPr>
          </a:p>
          <a:p>
            <a:pPr>
              <a:defRPr/>
            </a:pPr>
            <a:endParaRPr lang="en-US" dirty="0">
              <a:solidFill>
                <a:schemeClr val="accent2">
                  <a:lumMod val="50000"/>
                </a:schemeClr>
              </a:solidFill>
              <a:latin typeface="Curlz MT" pitchFamily="82" charset="0"/>
            </a:endParaRPr>
          </a:p>
        </p:txBody>
      </p:sp>
      <p:sp>
        <p:nvSpPr>
          <p:cNvPr id="3085" name="Rectangle 238"/>
          <p:cNvSpPr>
            <a:spLocks noChangeArrowheads="1"/>
          </p:cNvSpPr>
          <p:nvPr/>
        </p:nvSpPr>
        <p:spPr bwMode="auto">
          <a:xfrm>
            <a:off x="2590800" y="1524000"/>
            <a:ext cx="4038600" cy="4038600"/>
          </a:xfrm>
          <a:prstGeom prst="rect">
            <a:avLst/>
          </a:prstGeom>
          <a:noFill/>
          <a:ln w="9525">
            <a:noFill/>
            <a:miter lim="800000"/>
            <a:headEnd/>
            <a:tailEnd/>
          </a:ln>
        </p:spPr>
        <p:txBody>
          <a:bodyPr wrap="none" anchor="ctr"/>
          <a:lstStyle/>
          <a:p>
            <a:endParaRPr lang="en-US" altLang="en-US"/>
          </a:p>
        </p:txBody>
      </p:sp>
      <p:sp>
        <p:nvSpPr>
          <p:cNvPr id="3088" name="Rectangle 35"/>
          <p:cNvSpPr>
            <a:spLocks noChangeArrowheads="1"/>
          </p:cNvSpPr>
          <p:nvPr/>
        </p:nvSpPr>
        <p:spPr bwMode="auto">
          <a:xfrm>
            <a:off x="2743200" y="5591175"/>
            <a:ext cx="3886200" cy="431800"/>
          </a:xfrm>
          <a:prstGeom prst="rect">
            <a:avLst/>
          </a:prstGeom>
          <a:noFill/>
          <a:ln w="9525" algn="ctr">
            <a:noFill/>
            <a:miter lim="800000"/>
            <a:headEnd/>
            <a:tailEnd/>
          </a:ln>
        </p:spPr>
        <p:txBody>
          <a:bodyPr anchor="ctr">
            <a:spAutoFit/>
          </a:bodyPr>
          <a:lstStyle/>
          <a:p>
            <a:pPr algn="l"/>
            <a:r>
              <a:rPr lang="en-US" altLang="en-US" sz="1100"/>
              <a:t/>
            </a:r>
            <a:br>
              <a:rPr lang="en-US" altLang="en-US" sz="1100"/>
            </a:br>
            <a:endParaRPr lang="en-US" altLang="en-US" sz="1100"/>
          </a:p>
        </p:txBody>
      </p:sp>
      <p:sp>
        <p:nvSpPr>
          <p:cNvPr id="3089" name="Rectangle 244"/>
          <p:cNvSpPr>
            <a:spLocks noChangeArrowheads="1"/>
          </p:cNvSpPr>
          <p:nvPr/>
        </p:nvSpPr>
        <p:spPr bwMode="auto">
          <a:xfrm>
            <a:off x="3480197" y="304801"/>
            <a:ext cx="3149203" cy="4506455"/>
          </a:xfrm>
          <a:prstGeom prst="rect">
            <a:avLst/>
          </a:prstGeom>
          <a:noFill/>
          <a:ln w="25400" cmpd="tri">
            <a:solidFill>
              <a:srgbClr val="002060"/>
            </a:solidFill>
            <a:miter lim="800000"/>
            <a:headEnd/>
            <a:tailEnd/>
          </a:ln>
        </p:spPr>
        <p:txBody>
          <a:bodyPr wrap="none" anchor="ctr"/>
          <a:lstStyle/>
          <a:p>
            <a:endParaRPr lang="en-US" altLang="en-US"/>
          </a:p>
        </p:txBody>
      </p:sp>
      <p:sp>
        <p:nvSpPr>
          <p:cNvPr id="3090" name="Rectangle 25"/>
          <p:cNvSpPr>
            <a:spLocks noChangeArrowheads="1"/>
          </p:cNvSpPr>
          <p:nvPr/>
        </p:nvSpPr>
        <p:spPr bwMode="auto">
          <a:xfrm>
            <a:off x="3600450" y="804584"/>
            <a:ext cx="3086100" cy="1969770"/>
          </a:xfrm>
          <a:prstGeom prst="rect">
            <a:avLst/>
          </a:prstGeom>
          <a:noFill/>
          <a:ln w="9525">
            <a:noFill/>
            <a:miter lim="800000"/>
            <a:headEnd/>
            <a:tailEnd/>
          </a:ln>
        </p:spPr>
        <p:txBody>
          <a:bodyPr>
            <a:spAutoFit/>
          </a:bodyPr>
          <a:lstStyle/>
          <a:p>
            <a:pPr algn="l">
              <a:buFont typeface="Arial" charset="0"/>
              <a:buChar char="•"/>
            </a:pPr>
            <a:endParaRPr lang="en-US" altLang="en-US" dirty="0"/>
          </a:p>
          <a:p>
            <a:pPr algn="l">
              <a:buFont typeface="Arial" charset="0"/>
              <a:buChar char="•"/>
            </a:pPr>
            <a:endParaRPr lang="en-US" altLang="en-US" dirty="0"/>
          </a:p>
          <a:p>
            <a:endParaRPr lang="en-US" altLang="en-US" sz="1400" dirty="0">
              <a:solidFill>
                <a:srgbClr val="FF0000"/>
              </a:solidFill>
            </a:endParaRPr>
          </a:p>
          <a:p>
            <a:pPr algn="l">
              <a:buFont typeface="Arial" charset="0"/>
              <a:buChar char="•"/>
            </a:pPr>
            <a:endParaRPr lang="en-US" altLang="en-US" dirty="0"/>
          </a:p>
          <a:p>
            <a:pPr algn="just">
              <a:buFont typeface="Arial" charset="0"/>
              <a:buChar char="•"/>
            </a:pPr>
            <a:endParaRPr lang="en-US" altLang="en-US" dirty="0"/>
          </a:p>
          <a:p>
            <a:pPr algn="just">
              <a:buFont typeface="Arial" charset="0"/>
              <a:buChar char="•"/>
            </a:pPr>
            <a:endParaRPr lang="en-US" altLang="en-US" dirty="0"/>
          </a:p>
          <a:p>
            <a:pPr algn="just">
              <a:buFont typeface="Arial" charset="0"/>
              <a:buChar char="•"/>
            </a:pPr>
            <a:endParaRPr lang="en-US" altLang="en-US" dirty="0"/>
          </a:p>
          <a:p>
            <a:pPr algn="just">
              <a:buFont typeface="Arial" charset="0"/>
              <a:buChar char="•"/>
            </a:pPr>
            <a:endParaRPr lang="en-US" altLang="en-US" dirty="0"/>
          </a:p>
          <a:p>
            <a:pPr algn="just"/>
            <a:endParaRPr lang="en-US" altLang="en-US" dirty="0"/>
          </a:p>
          <a:p>
            <a:pPr algn="l"/>
            <a:endParaRPr lang="en-US" dirty="0">
              <a:latin typeface="helvetica" pitchFamily="34" charset="0"/>
            </a:endParaRPr>
          </a:p>
        </p:txBody>
      </p:sp>
      <p:sp>
        <p:nvSpPr>
          <p:cNvPr id="4" name="Rectangle 28"/>
          <p:cNvSpPr>
            <a:spLocks noChangeArrowheads="1"/>
          </p:cNvSpPr>
          <p:nvPr/>
        </p:nvSpPr>
        <p:spPr bwMode="auto">
          <a:xfrm>
            <a:off x="4620665" y="381000"/>
            <a:ext cx="2084935" cy="69249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nchor="ctr">
            <a:spAutoFit/>
          </a:bodyPr>
          <a:lstStyle/>
          <a:p>
            <a:pPr algn="l">
              <a:defRPr/>
            </a:pPr>
            <a:r>
              <a:rPr lang="en-US" sz="1300" b="1" dirty="0">
                <a:latin typeface="+mj-lt"/>
              </a:rPr>
              <a:t>ASMC National </a:t>
            </a:r>
            <a:r>
              <a:rPr lang="en-US" sz="1300" b="1" dirty="0" smtClean="0">
                <a:latin typeface="+mj-lt"/>
              </a:rPr>
              <a:t>2016 PDI</a:t>
            </a:r>
            <a:endParaRPr lang="en-US" sz="1300" b="1" dirty="0">
              <a:latin typeface="+mj-lt"/>
            </a:endParaRPr>
          </a:p>
          <a:p>
            <a:pPr algn="l">
              <a:defRPr/>
            </a:pPr>
            <a:r>
              <a:rPr lang="en-US" sz="1300" b="1" dirty="0" smtClean="0">
                <a:latin typeface="+mj-lt"/>
              </a:rPr>
              <a:t>June 1 </a:t>
            </a:r>
            <a:r>
              <a:rPr lang="en-US" sz="1300" b="1" dirty="0">
                <a:latin typeface="+mj-lt"/>
              </a:rPr>
              <a:t>– </a:t>
            </a:r>
            <a:r>
              <a:rPr lang="en-US" sz="1300" b="1" dirty="0" smtClean="0">
                <a:latin typeface="+mj-lt"/>
              </a:rPr>
              <a:t>3 </a:t>
            </a:r>
          </a:p>
          <a:p>
            <a:pPr algn="l">
              <a:defRPr/>
            </a:pPr>
            <a:r>
              <a:rPr lang="en-US" sz="1300" b="1" u="sng" dirty="0" smtClean="0">
                <a:solidFill>
                  <a:srgbClr val="FF0000"/>
                </a:solidFill>
                <a:latin typeface="+mj-lt"/>
              </a:rPr>
              <a:t>Orlando</a:t>
            </a:r>
            <a:r>
              <a:rPr lang="en-US" sz="1300" b="1" dirty="0">
                <a:latin typeface="+mj-lt"/>
                <a:hlinkClick r:id="rId3"/>
              </a:rPr>
              <a:t>, </a:t>
            </a:r>
            <a:r>
              <a:rPr lang="en-US" sz="1300" b="1" dirty="0" smtClean="0">
                <a:latin typeface="+mj-lt"/>
                <a:hlinkClick r:id="rId3"/>
              </a:rPr>
              <a:t>Florida!</a:t>
            </a:r>
            <a:r>
              <a:rPr lang="en-US" dirty="0" smtClean="0">
                <a:latin typeface="Arial" pitchFamily="34" charset="0"/>
                <a:hlinkClick r:id="rId3"/>
              </a:rPr>
              <a:t> </a:t>
            </a:r>
            <a:endParaRPr lang="en-US" sz="9500" dirty="0">
              <a:latin typeface="Arial" pitchFamily="34" charset="0"/>
            </a:endParaRPr>
          </a:p>
        </p:txBody>
      </p:sp>
      <p:sp>
        <p:nvSpPr>
          <p:cNvPr id="3094" name="TextBox 4"/>
          <p:cNvSpPr txBox="1">
            <a:spLocks noChangeArrowheads="1"/>
          </p:cNvSpPr>
          <p:nvPr/>
        </p:nvSpPr>
        <p:spPr bwMode="auto">
          <a:xfrm>
            <a:off x="228600" y="5562600"/>
            <a:ext cx="3006725" cy="1384300"/>
          </a:xfrm>
          <a:prstGeom prst="rect">
            <a:avLst/>
          </a:prstGeom>
          <a:noFill/>
          <a:ln w="9525">
            <a:solidFill>
              <a:schemeClr val="tx1"/>
            </a:solidFill>
            <a:miter lim="800000"/>
            <a:headEnd/>
            <a:tailEnd/>
          </a:ln>
        </p:spPr>
        <p:txBody>
          <a:bodyPr>
            <a:spAutoFit/>
          </a:bodyPr>
          <a:lstStyle/>
          <a:p>
            <a:r>
              <a:rPr lang="en-US" altLang="en-US" dirty="0">
                <a:solidFill>
                  <a:srgbClr val="FF0000"/>
                </a:solidFill>
                <a:latin typeface="Impact" pitchFamily="34" charset="0"/>
                <a:ea typeface="Calibri" pitchFamily="34" charset="0"/>
                <a:cs typeface="Times New Roman" pitchFamily="18" charset="0"/>
              </a:rPr>
              <a:t>Save the Date</a:t>
            </a:r>
          </a:p>
          <a:p>
            <a:r>
              <a:rPr lang="en-US" b="1" dirty="0">
                <a:ea typeface="Calibri" pitchFamily="34" charset="0"/>
                <a:cs typeface="Times New Roman" pitchFamily="18" charset="0"/>
              </a:rPr>
              <a:t>Fort Meade Chapter</a:t>
            </a:r>
          </a:p>
          <a:p>
            <a:pPr defTabSz="225425"/>
            <a:r>
              <a:rPr lang="en-US" b="1" u="sng" dirty="0">
                <a:solidFill>
                  <a:srgbClr val="008000"/>
                </a:solidFill>
                <a:ea typeface="Calibri" pitchFamily="34" charset="0"/>
                <a:cs typeface="Times New Roman" pitchFamily="18" charset="0"/>
              </a:rPr>
              <a:t>Mini-Professional Development Institute</a:t>
            </a:r>
          </a:p>
          <a:p>
            <a:pPr>
              <a:buFont typeface="Arial" charset="0"/>
              <a:buNone/>
            </a:pPr>
            <a:r>
              <a:rPr lang="en-US" b="1" dirty="0" smtClean="0">
                <a:ea typeface="Calibri" pitchFamily="34" charset="0"/>
                <a:cs typeface="Times New Roman" pitchFamily="18" charset="0"/>
              </a:rPr>
              <a:t>Friday, </a:t>
            </a:r>
            <a:r>
              <a:rPr lang="en-US" b="1" dirty="0">
                <a:ea typeface="Calibri" pitchFamily="34" charset="0"/>
                <a:cs typeface="Times New Roman" pitchFamily="18" charset="0"/>
              </a:rPr>
              <a:t>November  </a:t>
            </a:r>
            <a:r>
              <a:rPr lang="en-US" b="1" dirty="0" smtClean="0">
                <a:ea typeface="Calibri" pitchFamily="34" charset="0"/>
                <a:cs typeface="Times New Roman" pitchFamily="18" charset="0"/>
              </a:rPr>
              <a:t>18, 2016 </a:t>
            </a:r>
          </a:p>
          <a:p>
            <a:pPr>
              <a:buFont typeface="Arial" charset="0"/>
              <a:buNone/>
            </a:pPr>
            <a:r>
              <a:rPr lang="en-US" b="1" dirty="0" smtClean="0">
                <a:ea typeface="Calibri" pitchFamily="34" charset="0"/>
                <a:cs typeface="Times New Roman" pitchFamily="18" charset="0"/>
              </a:rPr>
              <a:t>Maritime </a:t>
            </a:r>
            <a:r>
              <a:rPr lang="en-US" b="1" dirty="0">
                <a:ea typeface="Calibri" pitchFamily="34" charset="0"/>
                <a:cs typeface="Times New Roman" pitchFamily="18" charset="0"/>
              </a:rPr>
              <a:t>Conference Center, 692 Maritime Blvd., Linthicum Heights, MD</a:t>
            </a:r>
            <a:endParaRPr lang="en-US" b="1" u="sng" dirty="0">
              <a:solidFill>
                <a:srgbClr val="008000"/>
              </a:solidFill>
              <a:ea typeface="Calibri" pitchFamily="34" charset="0"/>
              <a:cs typeface="Times New Roman" pitchFamily="18" charset="0"/>
            </a:endParaRPr>
          </a:p>
        </p:txBody>
      </p:sp>
      <p:sp>
        <p:nvSpPr>
          <p:cNvPr id="28" name="Title 3"/>
          <p:cNvSpPr txBox="1">
            <a:spLocks/>
          </p:cNvSpPr>
          <p:nvPr/>
        </p:nvSpPr>
        <p:spPr>
          <a:xfrm>
            <a:off x="-4953000" y="3001963"/>
            <a:ext cx="6553200" cy="342900"/>
          </a:xfrm>
          <a:prstGeom prst="rect">
            <a:avLst/>
          </a:prstGeom>
        </p:spPr>
        <p:txBody>
          <a:bodyPr anchor="ctr"/>
          <a:lstStyle/>
          <a:p>
            <a:pPr fontAlgn="auto">
              <a:spcAft>
                <a:spcPts val="0"/>
              </a:spcAft>
              <a:defRPr/>
            </a:pPr>
            <a:endParaRPr lang="en-US" sz="2000" b="1" u="sng" dirty="0">
              <a:solidFill>
                <a:srgbClr val="008000"/>
              </a:solidFill>
              <a:latin typeface="+mj-lt"/>
              <a:ea typeface="+mj-ea"/>
              <a:cs typeface="+mj-cs"/>
            </a:endParaRPr>
          </a:p>
        </p:txBody>
      </p:sp>
      <p:sp>
        <p:nvSpPr>
          <p:cNvPr id="3097" name="Rectangle 5"/>
          <p:cNvSpPr>
            <a:spLocks noChangeArrowheads="1"/>
          </p:cNvSpPr>
          <p:nvPr/>
        </p:nvSpPr>
        <p:spPr bwMode="auto">
          <a:xfrm>
            <a:off x="3276600" y="4905931"/>
            <a:ext cx="3429000" cy="1190069"/>
          </a:xfrm>
          <a:prstGeom prst="rect">
            <a:avLst/>
          </a:prstGeom>
          <a:noFill/>
          <a:ln w="9525">
            <a:noFill/>
            <a:miter lim="800000"/>
            <a:headEnd/>
            <a:tailEnd/>
          </a:ln>
        </p:spPr>
        <p:txBody>
          <a:bodyPr wrap="square">
            <a:spAutoFit/>
          </a:bodyPr>
          <a:lstStyle/>
          <a:p>
            <a:pPr>
              <a:spcBef>
                <a:spcPts val="600"/>
              </a:spcBef>
            </a:pPr>
            <a:r>
              <a:rPr lang="en-US" b="1" u="sng" dirty="0"/>
              <a:t>Virtual PDIs</a:t>
            </a:r>
            <a:endParaRPr lang="en-US" dirty="0"/>
          </a:p>
          <a:p>
            <a:pPr>
              <a:spcBef>
                <a:spcPts val="400"/>
              </a:spcBef>
            </a:pPr>
            <a:r>
              <a:rPr lang="en-US" sz="1100" dirty="0"/>
              <a:t>Did you miss PDI 2015 in New Orleans, or PDI 2014 in Seattle</a:t>
            </a:r>
            <a:r>
              <a:rPr lang="en-US" sz="1100" dirty="0" smtClean="0"/>
              <a:t>? Virtual </a:t>
            </a:r>
            <a:r>
              <a:rPr lang="en-US" sz="1100" dirty="0"/>
              <a:t>PDI allows you to access the premiere content and educational resources which were available to on-site attendees. </a:t>
            </a:r>
            <a:r>
              <a:rPr lang="en-US" dirty="0"/>
              <a:t/>
            </a:r>
            <a:br>
              <a:rPr lang="en-US" dirty="0"/>
            </a:br>
            <a:endParaRPr lang="en-US" dirty="0"/>
          </a:p>
        </p:txBody>
      </p:sp>
      <p:sp>
        <p:nvSpPr>
          <p:cNvPr id="5" name="Rectangle 4"/>
          <p:cNvSpPr/>
          <p:nvPr/>
        </p:nvSpPr>
        <p:spPr>
          <a:xfrm>
            <a:off x="0" y="5163979"/>
            <a:ext cx="3657600" cy="246221"/>
          </a:xfrm>
          <a:prstGeom prst="rect">
            <a:avLst/>
          </a:prstGeom>
        </p:spPr>
        <p:txBody>
          <a:bodyPr wrap="square">
            <a:spAutoFit/>
          </a:bodyPr>
          <a:lstStyle/>
          <a:p>
            <a:pPr algn="l"/>
            <a:r>
              <a:rPr lang="en-US" sz="1000" b="1" dirty="0" smtClean="0"/>
              <a:t>For </a:t>
            </a:r>
            <a:r>
              <a:rPr lang="en-US" sz="1000" b="1" dirty="0"/>
              <a:t>more information visit the AGA national website </a:t>
            </a:r>
            <a:endParaRPr lang="en-US" sz="1000" dirty="0"/>
          </a:p>
        </p:txBody>
      </p:sp>
      <p:sp>
        <p:nvSpPr>
          <p:cNvPr id="6" name="TextBox 5"/>
          <p:cNvSpPr txBox="1"/>
          <p:nvPr/>
        </p:nvSpPr>
        <p:spPr>
          <a:xfrm>
            <a:off x="152400" y="2514600"/>
            <a:ext cx="3166537" cy="2693045"/>
          </a:xfrm>
          <a:prstGeom prst="rect">
            <a:avLst/>
          </a:prstGeom>
          <a:noFill/>
        </p:spPr>
        <p:txBody>
          <a:bodyPr wrap="square" rtlCol="0">
            <a:spAutoFit/>
          </a:bodyPr>
          <a:lstStyle/>
          <a:p>
            <a:pPr algn="l"/>
            <a:r>
              <a:rPr lang="en-US" sz="1100" b="1" dirty="0" smtClean="0"/>
              <a:t>Reasons </a:t>
            </a:r>
            <a:r>
              <a:rPr lang="en-US" sz="1100" b="1" dirty="0"/>
              <a:t>Why You Should Attend: </a:t>
            </a:r>
            <a:endParaRPr lang="en-US" sz="1100" dirty="0"/>
          </a:p>
          <a:p>
            <a:pPr algn="l">
              <a:spcBef>
                <a:spcPts val="600"/>
              </a:spcBef>
            </a:pPr>
            <a:r>
              <a:rPr lang="en-US" sz="1100" dirty="0"/>
              <a:t>*Earn up to 24 CPE Hours. </a:t>
            </a:r>
          </a:p>
          <a:p>
            <a:pPr marL="114300" indent="-114300" algn="l">
              <a:spcBef>
                <a:spcPts val="600"/>
              </a:spcBef>
            </a:pPr>
            <a:r>
              <a:rPr lang="en-US" sz="1100" dirty="0"/>
              <a:t>*Stay On The Cutting Edge. Includes top-notch speakers from federal, state, local, academia and private sector bringing you key findings and educational experiences to augment your job knowledge and skills. </a:t>
            </a:r>
          </a:p>
          <a:p>
            <a:pPr marL="114300" indent="-114300" algn="l">
              <a:spcBef>
                <a:spcPts val="600"/>
              </a:spcBef>
            </a:pPr>
            <a:r>
              <a:rPr lang="en-US" sz="1100" dirty="0"/>
              <a:t>*Network and Connect. AGA’s PDT is the place to connect with a variety of government financial experts and industry colleagues from around the nation facing the same or similar issues that you could exchange ideas and moments with to bring back to your </a:t>
            </a:r>
            <a:r>
              <a:rPr lang="en-US" sz="1100" dirty="0" smtClean="0"/>
              <a:t>organization. </a:t>
            </a:r>
            <a:endParaRPr lang="en-US" sz="1100" dirty="0"/>
          </a:p>
        </p:txBody>
      </p:sp>
      <p:sp>
        <p:nvSpPr>
          <p:cNvPr id="7" name="TextBox 6"/>
          <p:cNvSpPr txBox="1"/>
          <p:nvPr/>
        </p:nvSpPr>
        <p:spPr>
          <a:xfrm>
            <a:off x="228600" y="1524000"/>
            <a:ext cx="2990775" cy="1015663"/>
          </a:xfrm>
          <a:prstGeom prst="rect">
            <a:avLst/>
          </a:prstGeom>
          <a:noFill/>
        </p:spPr>
        <p:txBody>
          <a:bodyPr wrap="square" rtlCol="0">
            <a:spAutoFit/>
          </a:bodyPr>
          <a:lstStyle/>
          <a:p>
            <a:pPr algn="l"/>
            <a:r>
              <a:rPr lang="en-US" b="1" dirty="0" smtClean="0"/>
              <a:t> </a:t>
            </a:r>
            <a:r>
              <a:rPr lang="en-US" dirty="0" smtClean="0"/>
              <a:t>PDT </a:t>
            </a:r>
            <a:r>
              <a:rPr lang="en-US" dirty="0"/>
              <a:t>brings together the top officials in federal, state and local government, as well as from academia and the private sector, for three-and-a-half days of valuable training and networking </a:t>
            </a:r>
          </a:p>
        </p:txBody>
      </p:sp>
      <p:sp>
        <p:nvSpPr>
          <p:cNvPr id="10" name="TextBox 9"/>
          <p:cNvSpPr txBox="1"/>
          <p:nvPr/>
        </p:nvSpPr>
        <p:spPr>
          <a:xfrm>
            <a:off x="3657600" y="8028801"/>
            <a:ext cx="2743200" cy="276999"/>
          </a:xfrm>
          <a:prstGeom prst="rect">
            <a:avLst/>
          </a:prstGeom>
          <a:noFill/>
        </p:spPr>
        <p:txBody>
          <a:bodyPr wrap="square" rtlCol="0">
            <a:spAutoFit/>
          </a:bodyPr>
          <a:lstStyle/>
          <a:p>
            <a:r>
              <a:rPr lang="en-US" dirty="0" smtClean="0"/>
              <a:t>Brought to you by</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806" y="8257984"/>
            <a:ext cx="1657350" cy="657416"/>
          </a:xfrm>
          <a:prstGeom prst="rect">
            <a:avLst/>
          </a:prstGeom>
        </p:spPr>
      </p:pic>
      <p:sp>
        <p:nvSpPr>
          <p:cNvPr id="27" name="Rectangle 35"/>
          <p:cNvSpPr>
            <a:spLocks noChangeArrowheads="1"/>
          </p:cNvSpPr>
          <p:nvPr/>
        </p:nvSpPr>
        <p:spPr bwMode="auto">
          <a:xfrm>
            <a:off x="76200" y="7671137"/>
            <a:ext cx="3477513" cy="1015663"/>
          </a:xfrm>
          <a:prstGeom prst="rect">
            <a:avLst/>
          </a:prstGeom>
          <a:noFill/>
          <a:ln w="9525">
            <a:noFill/>
            <a:miter lim="800000"/>
            <a:headEnd/>
            <a:tailEnd/>
          </a:ln>
        </p:spPr>
        <p:txBody>
          <a:bodyPr wrap="square">
            <a:spAutoFit/>
          </a:bodyPr>
          <a:lstStyle/>
          <a:p>
            <a:r>
              <a:rPr lang="en-US" altLang="en-US" sz="1100" dirty="0">
                <a:solidFill>
                  <a:srgbClr val="000000"/>
                </a:solidFill>
              </a:rPr>
              <a:t>Check out the ASMC website for more National News at: </a:t>
            </a:r>
            <a:r>
              <a:rPr lang="en-US" altLang="en-US" sz="1100" dirty="0" smtClean="0">
                <a:solidFill>
                  <a:srgbClr val="000000"/>
                </a:solidFill>
              </a:rPr>
              <a:t> </a:t>
            </a:r>
            <a:r>
              <a:rPr lang="en-US" altLang="en-US" sz="1100" b="1" u="sng" dirty="0">
                <a:solidFill>
                  <a:srgbClr val="063DE8"/>
                </a:solidFill>
              </a:rPr>
              <a:t>www.asmconline.org</a:t>
            </a:r>
            <a:r>
              <a:rPr lang="en-US" altLang="en-US" sz="1100" dirty="0">
                <a:solidFill>
                  <a:srgbClr val="000000"/>
                </a:solidFill>
              </a:rPr>
              <a:t>. </a:t>
            </a:r>
          </a:p>
          <a:p>
            <a:pPr>
              <a:spcBef>
                <a:spcPts val="600"/>
              </a:spcBef>
            </a:pPr>
            <a:r>
              <a:rPr lang="en-US" altLang="en-US" sz="1100" dirty="0" smtClean="0">
                <a:solidFill>
                  <a:srgbClr val="000000"/>
                </a:solidFill>
              </a:rPr>
              <a:t>The </a:t>
            </a:r>
            <a:r>
              <a:rPr lang="en-US" altLang="en-US" sz="1100" dirty="0">
                <a:solidFill>
                  <a:srgbClr val="000000"/>
                </a:solidFill>
              </a:rPr>
              <a:t>latest ASMC </a:t>
            </a:r>
            <a:r>
              <a:rPr lang="en-US" altLang="en-US" sz="1100" i="1" dirty="0">
                <a:solidFill>
                  <a:srgbClr val="000000"/>
                </a:solidFill>
              </a:rPr>
              <a:t>Connection</a:t>
            </a:r>
            <a:r>
              <a:rPr lang="en-US" altLang="en-US" sz="1100" dirty="0">
                <a:solidFill>
                  <a:srgbClr val="000000"/>
                </a:solidFill>
              </a:rPr>
              <a:t> newsletter can also be found on our local chapter website </a:t>
            </a:r>
            <a:r>
              <a:rPr lang="en-US" altLang="en-US" sz="1100" dirty="0" smtClean="0">
                <a:solidFill>
                  <a:srgbClr val="000000"/>
                </a:solidFill>
              </a:rPr>
              <a:t>at: </a:t>
            </a:r>
            <a:r>
              <a:rPr lang="en-US" altLang="en-US" sz="1100" b="1" u="sng" dirty="0" smtClean="0">
                <a:solidFill>
                  <a:srgbClr val="063DE8"/>
                </a:solidFill>
              </a:rPr>
              <a:t>asmcfortmeadechapter.org</a:t>
            </a:r>
            <a:endParaRPr lang="en-US" altLang="en-US" sz="900" b="1" dirty="0"/>
          </a:p>
        </p:txBody>
      </p:sp>
      <p:sp>
        <p:nvSpPr>
          <p:cNvPr id="29" name="TextBox 33"/>
          <p:cNvSpPr txBox="1">
            <a:spLocks noChangeArrowheads="1"/>
          </p:cNvSpPr>
          <p:nvPr/>
        </p:nvSpPr>
        <p:spPr bwMode="auto">
          <a:xfrm>
            <a:off x="465138" y="7357646"/>
            <a:ext cx="2659062" cy="338554"/>
          </a:xfrm>
          <a:prstGeom prst="rect">
            <a:avLst/>
          </a:prstGeom>
          <a:noFill/>
          <a:ln w="9525">
            <a:noFill/>
            <a:miter lim="800000"/>
            <a:headEnd/>
            <a:tailEnd/>
          </a:ln>
        </p:spPr>
        <p:txBody>
          <a:bodyPr wrap="square">
            <a:spAutoFit/>
          </a:bodyPr>
          <a:lstStyle/>
          <a:p>
            <a:pPr eaLnBrk="1" hangingPunct="1">
              <a:defRPr/>
            </a:pPr>
            <a:r>
              <a:rPr lang="en-US" sz="1600" dirty="0">
                <a:solidFill>
                  <a:schemeClr val="accent5">
                    <a:lumMod val="50000"/>
                  </a:schemeClr>
                </a:solidFill>
                <a:latin typeface="Impact" pitchFamily="34" charset="0"/>
              </a:rPr>
              <a:t>ASMC </a:t>
            </a:r>
            <a:r>
              <a:rPr lang="en-US" sz="1600" dirty="0" smtClean="0">
                <a:solidFill>
                  <a:schemeClr val="accent5">
                    <a:lumMod val="50000"/>
                  </a:schemeClr>
                </a:solidFill>
                <a:latin typeface="Impact" pitchFamily="34" charset="0"/>
              </a:rPr>
              <a:t>National </a:t>
            </a:r>
            <a:r>
              <a:rPr lang="en-US" sz="1600" dirty="0">
                <a:solidFill>
                  <a:schemeClr val="accent5">
                    <a:lumMod val="50000"/>
                  </a:schemeClr>
                </a:solidFill>
                <a:latin typeface="Impact" pitchFamily="34" charset="0"/>
              </a:rPr>
              <a:t>News</a:t>
            </a:r>
          </a:p>
        </p:txBody>
      </p:sp>
      <p:sp>
        <p:nvSpPr>
          <p:cNvPr id="2" name="Rectangle 1"/>
          <p:cNvSpPr/>
          <p:nvPr/>
        </p:nvSpPr>
        <p:spPr>
          <a:xfrm>
            <a:off x="4686300" y="1143000"/>
            <a:ext cx="1943100" cy="830997"/>
          </a:xfrm>
          <a:prstGeom prst="rect">
            <a:avLst/>
          </a:prstGeom>
        </p:spPr>
        <p:txBody>
          <a:bodyPr wrap="square">
            <a:spAutoFit/>
          </a:bodyPr>
          <a:lstStyle/>
          <a:p>
            <a:r>
              <a:rPr lang="en-US" i="1" dirty="0" smtClean="0"/>
              <a:t>Registration </a:t>
            </a:r>
            <a:r>
              <a:rPr lang="en-US" i="1" dirty="0"/>
              <a:t>for PDI 2016 is now live! Learn more or register for </a:t>
            </a:r>
            <a:r>
              <a:rPr lang="en-US" b="1" i="1" dirty="0"/>
              <a:t>PDI 2016</a:t>
            </a:r>
            <a:r>
              <a:rPr lang="en-US" i="1" dirty="0"/>
              <a:t> at </a:t>
            </a:r>
            <a:r>
              <a:rPr lang="en-US" b="1" i="1" dirty="0">
                <a:hlinkClick r:id="rId5"/>
              </a:rPr>
              <a:t>www.pdi2016.org</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403595"/>
            <a:ext cx="1143000" cy="1653805"/>
          </a:xfrm>
          <a:prstGeom prst="rect">
            <a:avLst/>
          </a:prstGeom>
        </p:spPr>
      </p:pic>
      <p:sp>
        <p:nvSpPr>
          <p:cNvPr id="13" name="Rectangle 12"/>
          <p:cNvSpPr/>
          <p:nvPr/>
        </p:nvSpPr>
        <p:spPr>
          <a:xfrm>
            <a:off x="3454598" y="2133600"/>
            <a:ext cx="3157538" cy="2677656"/>
          </a:xfrm>
          <a:prstGeom prst="rect">
            <a:avLst/>
          </a:prstGeom>
        </p:spPr>
        <p:txBody>
          <a:bodyPr wrap="square">
            <a:spAutoFit/>
          </a:bodyPr>
          <a:lstStyle/>
          <a:p>
            <a:pPr algn="l"/>
            <a:r>
              <a:rPr lang="en-US" dirty="0" smtClean="0"/>
              <a:t>PDI </a:t>
            </a:r>
            <a:r>
              <a:rPr lang="en-US" dirty="0"/>
              <a:t>is the premier training event for resource/financial managers in the Department of Defense, US Coast Guard, and public and private sectors. This three-day training event features a full day of Service and Defense Agencies workshops; six general sessions with keynote speakers; 17 mini-courses aligned to the DoD Financial Management Certification Program competencies and associated proficiency levels; more than fifty financial management, audit, acquisition, and workforce management workshops; and other special </a:t>
            </a:r>
            <a:r>
              <a:rPr lang="en-US" dirty="0" smtClean="0"/>
              <a:t>activities.</a:t>
            </a:r>
            <a:endParaRPr lang="en-US" dirty="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37333"/>
          <a:stretch/>
        </p:blipFill>
        <p:spPr>
          <a:xfrm>
            <a:off x="158170" y="381000"/>
            <a:ext cx="1823030" cy="1028189"/>
          </a:xfrm>
          <a:prstGeom prst="rect">
            <a:avLst/>
          </a:prstGeom>
        </p:spPr>
      </p:pic>
      <p:sp>
        <p:nvSpPr>
          <p:cNvPr id="18" name="TextBox 17"/>
          <p:cNvSpPr txBox="1"/>
          <p:nvPr/>
        </p:nvSpPr>
        <p:spPr>
          <a:xfrm>
            <a:off x="2057400" y="381000"/>
            <a:ext cx="1261537" cy="1015663"/>
          </a:xfrm>
          <a:prstGeom prst="rect">
            <a:avLst/>
          </a:prstGeom>
          <a:noFill/>
        </p:spPr>
        <p:txBody>
          <a:bodyPr wrap="square" rtlCol="0">
            <a:spAutoFit/>
          </a:bodyPr>
          <a:lstStyle/>
          <a:p>
            <a:pPr algn="l"/>
            <a:r>
              <a:rPr lang="en-US" b="1" dirty="0"/>
              <a:t>July 17-20 | Anaheim, CA or virtual | </a:t>
            </a:r>
          </a:p>
          <a:p>
            <a:pPr algn="l"/>
            <a:r>
              <a:rPr lang="en-US" b="1" dirty="0"/>
              <a:t>24 CPE Hours Available</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2850" y="6086475"/>
            <a:ext cx="2495550" cy="1000125"/>
          </a:xfrm>
          <a:prstGeom prst="rect">
            <a:avLst/>
          </a:prstGeom>
        </p:spPr>
      </p:pic>
      <p:sp>
        <p:nvSpPr>
          <p:cNvPr id="3" name="Rectangle 2"/>
          <p:cNvSpPr/>
          <p:nvPr/>
        </p:nvSpPr>
        <p:spPr>
          <a:xfrm>
            <a:off x="3318937" y="7162800"/>
            <a:ext cx="3462863" cy="861774"/>
          </a:xfrm>
          <a:prstGeom prst="rect">
            <a:avLst/>
          </a:prstGeom>
        </p:spPr>
        <p:txBody>
          <a:bodyPr wrap="square">
            <a:spAutoFit/>
          </a:bodyPr>
          <a:lstStyle/>
          <a:p>
            <a:r>
              <a:rPr lang="en-US" sz="1000" dirty="0"/>
              <a:t>The Government &amp; Not For Profit Conference addresses the unique technical and professional challenges of the CPAs working in these sectors. This annual, on-day event puts a special emphasis on the skills and insight that CPAs can immediately implement.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64" y="7696200"/>
            <a:ext cx="1037436" cy="107785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14" y="7340179"/>
            <a:ext cx="1187744" cy="1041821"/>
          </a:xfrm>
          <a:prstGeom prst="rect">
            <a:avLst/>
          </a:prstGeom>
        </p:spPr>
      </p:pic>
      <p:sp>
        <p:nvSpPr>
          <p:cNvPr id="19" name="Rectangle 18"/>
          <p:cNvSpPr/>
          <p:nvPr/>
        </p:nvSpPr>
        <p:spPr>
          <a:xfrm>
            <a:off x="-20836" y="228600"/>
            <a:ext cx="660241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Charity </a:t>
            </a:r>
            <a:r>
              <a:rPr lang="en-US" sz="3000" b="1" cap="none" spc="50" dirty="0" smtClean="0">
                <a:ln w="11430"/>
                <a:solidFill>
                  <a:srgbClr val="92D050"/>
                </a:solidFill>
                <a:effectLst>
                  <a:outerShdw blurRad="76200" dist="50800" dir="5400000" algn="tl" rotWithShape="0">
                    <a:srgbClr val="000000">
                      <a:alpha val="65000"/>
                    </a:srgbClr>
                  </a:outerShdw>
                </a:effectLst>
              </a:rPr>
              <a:t>News</a:t>
            </a:r>
            <a:endParaRPr lang="en-US" sz="3000" b="1" cap="none" spc="50" dirty="0">
              <a:ln w="11430"/>
              <a:solidFill>
                <a:srgbClr val="92D050"/>
              </a:solidFill>
              <a:effectLst>
                <a:outerShdw blurRad="76200" dist="50800" dir="5400000" algn="tl" rotWithShape="0">
                  <a:srgbClr val="000000">
                    <a:alpha val="65000"/>
                  </a:srgbClr>
                </a:outerShdw>
              </a:effectLst>
            </a:endParaRPr>
          </a:p>
        </p:txBody>
      </p:sp>
      <p:sp>
        <p:nvSpPr>
          <p:cNvPr id="24" name="Rectangle 23"/>
          <p:cNvSpPr/>
          <p:nvPr/>
        </p:nvSpPr>
        <p:spPr>
          <a:xfrm>
            <a:off x="4490040" y="7467600"/>
            <a:ext cx="2367960" cy="707886"/>
          </a:xfrm>
          <a:prstGeom prst="rect">
            <a:avLst/>
          </a:prstGeom>
        </p:spPr>
        <p:txBody>
          <a:bodyPr wrap="square">
            <a:spAutoFit/>
          </a:bodyPr>
          <a:lstStyle/>
          <a:p>
            <a:r>
              <a:rPr lang="en-US" sz="1000" dirty="0"/>
              <a:t>Good condition items, unopened or unused gifts, tools, kitchen items, pictures, office supplies, or any item that could be sold. </a:t>
            </a:r>
          </a:p>
        </p:txBody>
      </p:sp>
      <p:cxnSp>
        <p:nvCxnSpPr>
          <p:cNvPr id="28" name="Straight Connector 27"/>
          <p:cNvCxnSpPr/>
          <p:nvPr/>
        </p:nvCxnSpPr>
        <p:spPr bwMode="auto">
          <a:xfrm flipV="1">
            <a:off x="152400" y="7458075"/>
            <a:ext cx="3546181" cy="9525"/>
          </a:xfrm>
          <a:prstGeom prst="line">
            <a:avLst/>
          </a:prstGeom>
          <a:solidFill>
            <a:srgbClr val="0000FF"/>
          </a:solidFill>
          <a:ln w="12700" cap="flat" cmpd="sng" algn="ctr">
            <a:solidFill>
              <a:schemeClr val="accent6"/>
            </a:solidFill>
            <a:prstDash val="solid"/>
            <a:round/>
            <a:headEnd type="none" w="med" len="med"/>
            <a:tailEnd type="none" w="med" len="med"/>
          </a:ln>
          <a:effectLst/>
        </p:spPr>
      </p:cxnSp>
      <p:cxnSp>
        <p:nvCxnSpPr>
          <p:cNvPr id="30" name="Straight Connector 29"/>
          <p:cNvCxnSpPr/>
          <p:nvPr/>
        </p:nvCxnSpPr>
        <p:spPr bwMode="auto">
          <a:xfrm flipV="1">
            <a:off x="4477444" y="7462836"/>
            <a:ext cx="2075756" cy="4764"/>
          </a:xfrm>
          <a:prstGeom prst="line">
            <a:avLst/>
          </a:prstGeom>
          <a:solidFill>
            <a:srgbClr val="0000FF"/>
          </a:solidFill>
          <a:ln w="12700" cap="flat" cmpd="sng" algn="ctr">
            <a:solidFill>
              <a:schemeClr val="accent6"/>
            </a:solidFill>
            <a:prstDash val="solid"/>
            <a:round/>
            <a:headEnd type="none" w="med" len="med"/>
            <a:tailEnd type="none" w="med" len="med"/>
          </a:ln>
          <a:effectLst/>
        </p:spPr>
      </p:cxnSp>
      <p:sp>
        <p:nvSpPr>
          <p:cNvPr id="1025" name="TextBox 1024"/>
          <p:cNvSpPr txBox="1"/>
          <p:nvPr/>
        </p:nvSpPr>
        <p:spPr>
          <a:xfrm>
            <a:off x="386558" y="7551003"/>
            <a:ext cx="3118642" cy="1015663"/>
          </a:xfrm>
          <a:prstGeom prst="rect">
            <a:avLst/>
          </a:prstGeom>
          <a:noFill/>
        </p:spPr>
        <p:txBody>
          <a:bodyPr wrap="square" rtlCol="0">
            <a:spAutoFit/>
          </a:bodyPr>
          <a:lstStyle/>
          <a:p>
            <a:r>
              <a:rPr lang="en-US" b="1" dirty="0" smtClean="0">
                <a:solidFill>
                  <a:schemeClr val="accent6"/>
                </a:solidFill>
              </a:rPr>
              <a:t>Visit the Hope For All website for more  	information on current 	needs and volunteer 	opportunities</a:t>
            </a:r>
          </a:p>
          <a:p>
            <a:pPr marL="973138" indent="-687388"/>
            <a:r>
              <a:rPr lang="en-US" b="1" dirty="0" smtClean="0">
                <a:solidFill>
                  <a:schemeClr val="accent6"/>
                </a:solidFill>
              </a:rPr>
              <a:t>	http</a:t>
            </a:r>
            <a:r>
              <a:rPr lang="en-US" b="1" dirty="0">
                <a:solidFill>
                  <a:schemeClr val="accent6"/>
                </a:solidFill>
              </a:rPr>
              <a:t>://www.hopeforall.us/#</a:t>
            </a:r>
          </a:p>
        </p:txBody>
      </p:sp>
      <p:sp>
        <p:nvSpPr>
          <p:cNvPr id="7" name="Rectangle 6"/>
          <p:cNvSpPr/>
          <p:nvPr/>
        </p:nvSpPr>
        <p:spPr>
          <a:xfrm>
            <a:off x="251958" y="914400"/>
            <a:ext cx="1552028" cy="307777"/>
          </a:xfrm>
          <a:prstGeom prst="rect">
            <a:avLst/>
          </a:prstGeom>
        </p:spPr>
        <p:txBody>
          <a:bodyPr wrap="none">
            <a:spAutoFit/>
          </a:bodyPr>
          <a:lstStyle/>
          <a:p>
            <a:r>
              <a:rPr lang="en-US" sz="1400" b="1" dirty="0">
                <a:solidFill>
                  <a:srgbClr val="CC66FF"/>
                </a:solidFill>
                <a:latin typeface="tahoma"/>
              </a:rPr>
              <a:t>Current Needs:</a:t>
            </a:r>
            <a:endParaRPr lang="en-US" sz="1400" b="1" dirty="0">
              <a:solidFill>
                <a:srgbClr val="CC66FF"/>
              </a:solidFill>
              <a:effectLst/>
            </a:endParaRPr>
          </a:p>
        </p:txBody>
      </p:sp>
      <p:cxnSp>
        <p:nvCxnSpPr>
          <p:cNvPr id="11" name="Straight Connector 10"/>
          <p:cNvCxnSpPr/>
          <p:nvPr/>
        </p:nvCxnSpPr>
        <p:spPr bwMode="auto">
          <a:xfrm>
            <a:off x="352947" y="1191399"/>
            <a:ext cx="6138784" cy="27801"/>
          </a:xfrm>
          <a:prstGeom prst="line">
            <a:avLst/>
          </a:prstGeom>
          <a:solidFill>
            <a:srgbClr val="0000FF"/>
          </a:solidFill>
          <a:ln w="25400" cap="flat" cmpd="sng" algn="ctr">
            <a:solidFill>
              <a:srgbClr val="CC66FF"/>
            </a:solidFill>
            <a:prstDash val="solid"/>
            <a:round/>
            <a:headEnd type="none" w="med" len="med"/>
            <a:tailEnd type="none" w="med" len="med"/>
          </a:ln>
          <a:effectLst/>
        </p:spPr>
      </p:cxnSp>
      <p:sp>
        <p:nvSpPr>
          <p:cNvPr id="17" name="Rectangle 16"/>
          <p:cNvSpPr/>
          <p:nvPr/>
        </p:nvSpPr>
        <p:spPr>
          <a:xfrm>
            <a:off x="375795" y="1292185"/>
            <a:ext cx="2900805" cy="1908215"/>
          </a:xfrm>
          <a:prstGeom prst="rect">
            <a:avLst/>
          </a:prstGeom>
        </p:spPr>
        <p:txBody>
          <a:bodyPr wrap="square">
            <a:spAutoFit/>
          </a:bodyPr>
          <a:lstStyle/>
          <a:p>
            <a:pPr algn="l"/>
            <a:r>
              <a:rPr lang="en-US" b="1" dirty="0">
                <a:solidFill>
                  <a:srgbClr val="92D050"/>
                </a:solidFill>
                <a:latin typeface="tahoma"/>
              </a:rPr>
              <a:t>Clothing:</a:t>
            </a:r>
          </a:p>
          <a:p>
            <a:pPr algn="l"/>
            <a:endParaRPr lang="en-US" sz="1000" dirty="0">
              <a:solidFill>
                <a:srgbClr val="92D050"/>
              </a:solidFill>
            </a:endParaRPr>
          </a:p>
          <a:p>
            <a:pPr marL="58738" indent="-58738" algn="l">
              <a:buFont typeface="Arial"/>
              <a:buChar char="•"/>
            </a:pPr>
            <a:r>
              <a:rPr lang="en-US" b="1" dirty="0">
                <a:solidFill>
                  <a:srgbClr val="70500C"/>
                </a:solidFill>
                <a:latin typeface="tahoma"/>
              </a:rPr>
              <a:t>sweat pants</a:t>
            </a:r>
          </a:p>
          <a:p>
            <a:pPr marL="58738" indent="-58738" algn="l">
              <a:buFont typeface="Arial"/>
              <a:buChar char="•"/>
            </a:pPr>
            <a:r>
              <a:rPr lang="en-US" b="1" dirty="0">
                <a:solidFill>
                  <a:srgbClr val="70500C"/>
                </a:solidFill>
                <a:latin typeface="tahoma"/>
              </a:rPr>
              <a:t>sweat shirts</a:t>
            </a:r>
          </a:p>
          <a:p>
            <a:pPr marL="58738" indent="-58738" algn="l">
              <a:buFont typeface="Arial"/>
              <a:buChar char="•"/>
            </a:pPr>
            <a:r>
              <a:rPr lang="en-US" b="1" dirty="0">
                <a:solidFill>
                  <a:srgbClr val="70500C"/>
                </a:solidFill>
                <a:latin typeface="tahoma"/>
              </a:rPr>
              <a:t>jeans</a:t>
            </a:r>
          </a:p>
          <a:p>
            <a:pPr marL="58738" indent="-58738" algn="l">
              <a:buFont typeface="Arial"/>
              <a:buChar char="•"/>
            </a:pPr>
            <a:r>
              <a:rPr lang="en-US" b="1" dirty="0">
                <a:solidFill>
                  <a:srgbClr val="70500C"/>
                </a:solidFill>
                <a:latin typeface="tahoma"/>
              </a:rPr>
              <a:t>long and short pants</a:t>
            </a:r>
          </a:p>
          <a:p>
            <a:pPr marL="58738" indent="-58738" algn="l">
              <a:buFont typeface="Arial"/>
              <a:buChar char="•"/>
            </a:pPr>
            <a:r>
              <a:rPr lang="en-US" b="1" dirty="0">
                <a:solidFill>
                  <a:srgbClr val="70500C"/>
                </a:solidFill>
                <a:latin typeface="tahoma"/>
              </a:rPr>
              <a:t>short and long sleeved shirts </a:t>
            </a:r>
          </a:p>
          <a:p>
            <a:pPr marL="58738" indent="-58738" algn="l">
              <a:buFont typeface="Arial"/>
              <a:buChar char="•"/>
            </a:pPr>
            <a:r>
              <a:rPr lang="en-US" b="1" dirty="0">
                <a:solidFill>
                  <a:srgbClr val="70500C"/>
                </a:solidFill>
                <a:latin typeface="tahoma"/>
              </a:rPr>
              <a:t>winter jackets</a:t>
            </a:r>
          </a:p>
          <a:p>
            <a:pPr marL="58738" indent="-58738" algn="l">
              <a:buFont typeface="Arial"/>
              <a:buChar char="•"/>
            </a:pPr>
            <a:r>
              <a:rPr lang="en-US" b="1" dirty="0">
                <a:solidFill>
                  <a:srgbClr val="70500C"/>
                </a:solidFill>
                <a:latin typeface="tahoma"/>
              </a:rPr>
              <a:t>new or gentle used tennis shoes</a:t>
            </a:r>
          </a:p>
          <a:p>
            <a:pPr marL="58738" indent="-58738" algn="l">
              <a:buFont typeface="Arial"/>
              <a:buChar char="•"/>
            </a:pPr>
            <a:r>
              <a:rPr lang="en-US" b="1" dirty="0">
                <a:solidFill>
                  <a:srgbClr val="70500C"/>
                </a:solidFill>
                <a:latin typeface="tahoma"/>
              </a:rPr>
              <a:t>new underwear and socks</a:t>
            </a:r>
          </a:p>
        </p:txBody>
      </p:sp>
      <p:sp>
        <p:nvSpPr>
          <p:cNvPr id="20" name="Rectangle 19"/>
          <p:cNvSpPr/>
          <p:nvPr/>
        </p:nvSpPr>
        <p:spPr>
          <a:xfrm>
            <a:off x="3581400" y="1284744"/>
            <a:ext cx="3429000" cy="2677656"/>
          </a:xfrm>
          <a:prstGeom prst="rect">
            <a:avLst/>
          </a:prstGeom>
        </p:spPr>
        <p:txBody>
          <a:bodyPr>
            <a:spAutoFit/>
          </a:bodyPr>
          <a:lstStyle/>
          <a:p>
            <a:pPr algn="l"/>
            <a:r>
              <a:rPr lang="en-US" b="1" dirty="0" smtClean="0">
                <a:solidFill>
                  <a:srgbClr val="92D050"/>
                </a:solidFill>
                <a:latin typeface="tahoma"/>
              </a:rPr>
              <a:t>Furniture </a:t>
            </a:r>
            <a:r>
              <a:rPr lang="en-US" b="1" dirty="0">
                <a:solidFill>
                  <a:srgbClr val="92D050"/>
                </a:solidFill>
                <a:latin typeface="tahoma"/>
              </a:rPr>
              <a:t>and Household Items:</a:t>
            </a:r>
            <a:endParaRPr lang="en-US" dirty="0">
              <a:solidFill>
                <a:srgbClr val="92D050"/>
              </a:solidFill>
            </a:endParaRPr>
          </a:p>
          <a:p>
            <a:pPr algn="l"/>
            <a:r>
              <a:rPr lang="en-US" dirty="0"/>
              <a:t> </a:t>
            </a:r>
          </a:p>
          <a:p>
            <a:pPr algn="l">
              <a:buFont typeface="Arial"/>
              <a:buChar char="•"/>
            </a:pPr>
            <a:r>
              <a:rPr lang="en-US" b="1" dirty="0">
                <a:solidFill>
                  <a:srgbClr val="70500C"/>
                </a:solidFill>
                <a:latin typeface="tahoma"/>
              </a:rPr>
              <a:t>mattresses and box springs (No Kings)</a:t>
            </a:r>
          </a:p>
          <a:p>
            <a:pPr algn="l">
              <a:buFont typeface="Arial"/>
              <a:buChar char="•"/>
            </a:pPr>
            <a:r>
              <a:rPr lang="en-US" b="1" dirty="0">
                <a:solidFill>
                  <a:srgbClr val="70500C"/>
                </a:solidFill>
                <a:latin typeface="tahoma"/>
              </a:rPr>
              <a:t>adjustable frames (No Kings)</a:t>
            </a:r>
          </a:p>
          <a:p>
            <a:pPr algn="l">
              <a:buFont typeface="Arial"/>
              <a:buChar char="•"/>
            </a:pPr>
            <a:r>
              <a:rPr lang="en-US" b="1" dirty="0">
                <a:solidFill>
                  <a:srgbClr val="70500C"/>
                </a:solidFill>
                <a:latin typeface="tahoma"/>
              </a:rPr>
              <a:t>love seats</a:t>
            </a:r>
          </a:p>
          <a:p>
            <a:pPr algn="l">
              <a:buFont typeface="Arial"/>
              <a:buChar char="•"/>
            </a:pPr>
            <a:r>
              <a:rPr lang="en-US" b="1" dirty="0">
                <a:solidFill>
                  <a:srgbClr val="70500C"/>
                </a:solidFill>
                <a:latin typeface="tahoma"/>
              </a:rPr>
              <a:t>kitchen tables and chairs</a:t>
            </a:r>
          </a:p>
          <a:p>
            <a:pPr algn="l">
              <a:buFont typeface="Arial"/>
              <a:buChar char="•"/>
            </a:pPr>
            <a:r>
              <a:rPr lang="en-US" b="1" dirty="0">
                <a:solidFill>
                  <a:srgbClr val="70500C"/>
                </a:solidFill>
                <a:latin typeface="tahoma"/>
              </a:rPr>
              <a:t>lamps</a:t>
            </a:r>
          </a:p>
          <a:p>
            <a:pPr algn="l">
              <a:buFont typeface="Arial"/>
              <a:buChar char="•"/>
            </a:pPr>
            <a:r>
              <a:rPr lang="en-US" b="1" dirty="0">
                <a:solidFill>
                  <a:srgbClr val="70500C"/>
                </a:solidFill>
                <a:latin typeface="tahoma"/>
              </a:rPr>
              <a:t>dressers</a:t>
            </a:r>
          </a:p>
          <a:p>
            <a:pPr algn="l">
              <a:buFont typeface="Arial"/>
              <a:buChar char="•"/>
            </a:pPr>
            <a:r>
              <a:rPr lang="en-US" b="1" dirty="0">
                <a:solidFill>
                  <a:srgbClr val="70500C"/>
                </a:solidFill>
                <a:latin typeface="tahoma"/>
              </a:rPr>
              <a:t>bed linens</a:t>
            </a:r>
          </a:p>
          <a:p>
            <a:pPr algn="l">
              <a:buFont typeface="Arial"/>
              <a:buChar char="•"/>
            </a:pPr>
            <a:r>
              <a:rPr lang="en-US" b="1" dirty="0">
                <a:solidFill>
                  <a:srgbClr val="70500C"/>
                </a:solidFill>
                <a:latin typeface="tahoma"/>
              </a:rPr>
              <a:t>dishes and utensils</a:t>
            </a:r>
          </a:p>
          <a:p>
            <a:pPr algn="l">
              <a:buFont typeface="Arial"/>
              <a:buChar char="•"/>
            </a:pPr>
            <a:r>
              <a:rPr lang="en-US" b="1" dirty="0">
                <a:solidFill>
                  <a:srgbClr val="70500C"/>
                </a:solidFill>
                <a:latin typeface="tahoma"/>
              </a:rPr>
              <a:t>towels</a:t>
            </a:r>
          </a:p>
          <a:p>
            <a:pPr algn="l">
              <a:buFont typeface="Arial"/>
              <a:buChar char="•"/>
            </a:pPr>
            <a:r>
              <a:rPr lang="en-US" b="1" dirty="0">
                <a:solidFill>
                  <a:srgbClr val="70500C"/>
                </a:solidFill>
                <a:latin typeface="tahoma"/>
              </a:rPr>
              <a:t>pots and pans</a:t>
            </a:r>
          </a:p>
          <a:p>
            <a:pPr algn="l">
              <a:buFont typeface="Arial"/>
              <a:buChar char="•"/>
            </a:pPr>
            <a:r>
              <a:rPr lang="en-US" b="1" dirty="0">
                <a:solidFill>
                  <a:srgbClr val="70500C"/>
                </a:solidFill>
                <a:latin typeface="tahoma"/>
              </a:rPr>
              <a:t>bakeware</a:t>
            </a:r>
          </a:p>
          <a:p>
            <a:pPr algn="l">
              <a:buFont typeface="Arial"/>
              <a:buChar char="•"/>
            </a:pPr>
            <a:r>
              <a:rPr lang="en-US" b="1" dirty="0">
                <a:solidFill>
                  <a:srgbClr val="70500C"/>
                </a:solidFill>
                <a:latin typeface="tahoma"/>
              </a:rPr>
              <a:t>small kitchen appliances</a:t>
            </a:r>
            <a:endParaRPr lang="en-US" b="1" dirty="0">
              <a:solidFill>
                <a:srgbClr val="70500C"/>
              </a:solidFill>
              <a:effectLst/>
              <a:latin typeface="tahoma"/>
            </a:endParaRPr>
          </a:p>
        </p:txBody>
      </p:sp>
      <p:sp>
        <p:nvSpPr>
          <p:cNvPr id="22" name="Rectangle 21"/>
          <p:cNvSpPr/>
          <p:nvPr/>
        </p:nvSpPr>
        <p:spPr>
          <a:xfrm>
            <a:off x="381000" y="3286542"/>
            <a:ext cx="3429000" cy="2123658"/>
          </a:xfrm>
          <a:prstGeom prst="rect">
            <a:avLst/>
          </a:prstGeom>
        </p:spPr>
        <p:txBody>
          <a:bodyPr>
            <a:spAutoFit/>
          </a:bodyPr>
          <a:lstStyle/>
          <a:p>
            <a:pPr algn="l"/>
            <a:r>
              <a:rPr lang="en-US" b="1" dirty="0">
                <a:solidFill>
                  <a:srgbClr val="92D050"/>
                </a:solidFill>
                <a:latin typeface="tahoma"/>
              </a:rPr>
              <a:t>Hygiene and Cleaning Products:</a:t>
            </a:r>
            <a:endParaRPr lang="en-US" dirty="0">
              <a:solidFill>
                <a:srgbClr val="92D050"/>
              </a:solidFill>
            </a:endParaRPr>
          </a:p>
          <a:p>
            <a:r>
              <a:rPr lang="en-US" dirty="0"/>
              <a:t> </a:t>
            </a:r>
          </a:p>
          <a:p>
            <a:pPr marL="171450" indent="-171450" algn="l">
              <a:buFont typeface="Wingdings" panose="05000000000000000000" pitchFamily="2" charset="2"/>
              <a:buChar char="§"/>
            </a:pPr>
            <a:r>
              <a:rPr lang="en-US" b="1" dirty="0">
                <a:solidFill>
                  <a:srgbClr val="70500C"/>
                </a:solidFill>
                <a:latin typeface="tahoma"/>
              </a:rPr>
              <a:t>toilet </a:t>
            </a:r>
            <a:r>
              <a:rPr lang="en-US" b="1" dirty="0" smtClean="0">
                <a:solidFill>
                  <a:srgbClr val="70500C"/>
                </a:solidFill>
                <a:latin typeface="tahoma"/>
              </a:rPr>
              <a:t>paper</a:t>
            </a:r>
          </a:p>
          <a:p>
            <a:pPr marL="171450" indent="-171450" algn="l">
              <a:buFont typeface="Wingdings" panose="05000000000000000000" pitchFamily="2" charset="2"/>
              <a:buChar char="§"/>
            </a:pPr>
            <a:r>
              <a:rPr lang="en-US" b="1" dirty="0" smtClean="0">
                <a:solidFill>
                  <a:srgbClr val="70500C"/>
                </a:solidFill>
                <a:latin typeface="tahoma"/>
              </a:rPr>
              <a:t>Tissues</a:t>
            </a:r>
          </a:p>
          <a:p>
            <a:pPr marL="171450" indent="-171450" algn="l">
              <a:buFont typeface="Wingdings" panose="05000000000000000000" pitchFamily="2" charset="2"/>
              <a:buChar char="§"/>
            </a:pPr>
            <a:r>
              <a:rPr lang="en-US" b="1" dirty="0" smtClean="0">
                <a:solidFill>
                  <a:srgbClr val="70500C"/>
                </a:solidFill>
                <a:latin typeface="tahoma"/>
              </a:rPr>
              <a:t>dish soap		</a:t>
            </a:r>
          </a:p>
          <a:p>
            <a:pPr marL="171450" indent="-171450" algn="l">
              <a:buFont typeface="Wingdings" panose="05000000000000000000" pitchFamily="2" charset="2"/>
              <a:buChar char="§"/>
            </a:pPr>
            <a:r>
              <a:rPr lang="en-US" b="1" dirty="0" smtClean="0">
                <a:solidFill>
                  <a:srgbClr val="70500C"/>
                </a:solidFill>
                <a:latin typeface="tahoma"/>
              </a:rPr>
              <a:t>Toothbrushes </a:t>
            </a:r>
          </a:p>
          <a:p>
            <a:pPr marL="171450" indent="-171450" algn="l">
              <a:buFont typeface="Wingdings" panose="05000000000000000000" pitchFamily="2" charset="2"/>
              <a:buChar char="§"/>
            </a:pPr>
            <a:r>
              <a:rPr lang="en-US" b="1" dirty="0" smtClean="0">
                <a:solidFill>
                  <a:srgbClr val="70500C"/>
                </a:solidFill>
                <a:latin typeface="tahoma"/>
              </a:rPr>
              <a:t>Shampoo</a:t>
            </a:r>
          </a:p>
          <a:p>
            <a:pPr marL="171450" indent="-171450" algn="l">
              <a:buFont typeface="Wingdings" panose="05000000000000000000" pitchFamily="2" charset="2"/>
              <a:buChar char="§"/>
            </a:pPr>
            <a:r>
              <a:rPr lang="en-US" b="1" dirty="0" smtClean="0">
                <a:solidFill>
                  <a:srgbClr val="70500C"/>
                </a:solidFill>
                <a:latin typeface="tahoma"/>
              </a:rPr>
              <a:t>shaving cream</a:t>
            </a:r>
          </a:p>
          <a:p>
            <a:pPr marL="171450" indent="-171450" algn="l">
              <a:buFont typeface="Wingdings" panose="05000000000000000000" pitchFamily="2" charset="2"/>
              <a:buChar char="§"/>
            </a:pPr>
            <a:r>
              <a:rPr lang="en-US" b="1" dirty="0">
                <a:solidFill>
                  <a:srgbClr val="70500C"/>
                </a:solidFill>
                <a:latin typeface="tahoma"/>
              </a:rPr>
              <a:t>Razors</a:t>
            </a:r>
          </a:p>
          <a:p>
            <a:pPr marL="171450" indent="-171450" algn="l">
              <a:buFont typeface="Wingdings" panose="05000000000000000000" pitchFamily="2" charset="2"/>
              <a:buChar char="§"/>
            </a:pPr>
            <a:endParaRPr lang="en-US" b="1" dirty="0" smtClean="0">
              <a:solidFill>
                <a:srgbClr val="70500C"/>
              </a:solidFill>
              <a:latin typeface="tahoma"/>
            </a:endParaRPr>
          </a:p>
          <a:p>
            <a:pPr algn="l">
              <a:buFont typeface="Arial"/>
              <a:buChar char="•"/>
            </a:pPr>
            <a:endParaRPr lang="en-US" b="1" dirty="0">
              <a:solidFill>
                <a:srgbClr val="70500C"/>
              </a:solidFill>
              <a:effectLst/>
              <a:latin typeface="tahoma"/>
            </a:endParaRPr>
          </a:p>
        </p:txBody>
      </p:sp>
      <p:sp>
        <p:nvSpPr>
          <p:cNvPr id="23" name="Rectangle 22"/>
          <p:cNvSpPr/>
          <p:nvPr/>
        </p:nvSpPr>
        <p:spPr>
          <a:xfrm>
            <a:off x="1757606" y="3676471"/>
            <a:ext cx="1747594" cy="1200329"/>
          </a:xfrm>
          <a:prstGeom prst="rect">
            <a:avLst/>
          </a:prstGeom>
        </p:spPr>
        <p:txBody>
          <a:bodyPr wrap="none">
            <a:spAutoFit/>
          </a:bodyPr>
          <a:lstStyle/>
          <a:p>
            <a:pPr marL="171450" indent="-171450" algn="l">
              <a:buFont typeface="Wingdings" panose="05000000000000000000" pitchFamily="2" charset="2"/>
              <a:buChar char="§"/>
            </a:pPr>
            <a:r>
              <a:rPr lang="en-US" b="1" dirty="0">
                <a:solidFill>
                  <a:srgbClr val="70500C"/>
                </a:solidFill>
                <a:latin typeface="tahoma"/>
              </a:rPr>
              <a:t>paper </a:t>
            </a:r>
            <a:r>
              <a:rPr lang="en-US" b="1" dirty="0" smtClean="0">
                <a:solidFill>
                  <a:srgbClr val="70500C"/>
                </a:solidFill>
                <a:latin typeface="tahoma"/>
              </a:rPr>
              <a:t>towels</a:t>
            </a:r>
          </a:p>
          <a:p>
            <a:pPr marL="171450" indent="-171450" algn="l">
              <a:buFont typeface="Wingdings" panose="05000000000000000000" pitchFamily="2" charset="2"/>
              <a:buChar char="§"/>
            </a:pPr>
            <a:r>
              <a:rPr lang="en-US" b="1" dirty="0">
                <a:solidFill>
                  <a:srgbClr val="70500C"/>
                </a:solidFill>
                <a:latin typeface="tahoma"/>
              </a:rPr>
              <a:t>laundry </a:t>
            </a:r>
            <a:r>
              <a:rPr lang="en-US" b="1" dirty="0" smtClean="0">
                <a:solidFill>
                  <a:srgbClr val="70500C"/>
                </a:solidFill>
                <a:latin typeface="tahoma"/>
              </a:rPr>
              <a:t>detergent</a:t>
            </a:r>
          </a:p>
          <a:p>
            <a:pPr marL="171450" indent="-171450" algn="l">
              <a:buFont typeface="Wingdings" panose="05000000000000000000" pitchFamily="2" charset="2"/>
              <a:buChar char="§"/>
            </a:pPr>
            <a:r>
              <a:rPr lang="en-US" b="1" dirty="0">
                <a:solidFill>
                  <a:srgbClr val="70500C"/>
                </a:solidFill>
                <a:latin typeface="tahoma"/>
              </a:rPr>
              <a:t>Soap</a:t>
            </a:r>
          </a:p>
          <a:p>
            <a:pPr marL="171450" indent="-171450" algn="l">
              <a:buFont typeface="Wingdings" panose="05000000000000000000" pitchFamily="2" charset="2"/>
              <a:buChar char="§"/>
            </a:pPr>
            <a:r>
              <a:rPr lang="en-US" b="1" dirty="0">
                <a:solidFill>
                  <a:srgbClr val="70500C"/>
                </a:solidFill>
                <a:latin typeface="tahoma"/>
              </a:rPr>
              <a:t> </a:t>
            </a:r>
            <a:r>
              <a:rPr lang="en-US" b="1" dirty="0" smtClean="0">
                <a:solidFill>
                  <a:srgbClr val="70500C"/>
                </a:solidFill>
                <a:latin typeface="tahoma"/>
              </a:rPr>
              <a:t>toothpaste</a:t>
            </a:r>
          </a:p>
          <a:p>
            <a:pPr marL="171450" indent="-171450" algn="l">
              <a:buFont typeface="Wingdings" panose="05000000000000000000" pitchFamily="2" charset="2"/>
              <a:buChar char="§"/>
            </a:pPr>
            <a:r>
              <a:rPr lang="en-US" b="1" dirty="0" smtClean="0">
                <a:solidFill>
                  <a:srgbClr val="70500C"/>
                </a:solidFill>
                <a:latin typeface="tahoma"/>
              </a:rPr>
              <a:t>Deodorant</a:t>
            </a:r>
          </a:p>
          <a:p>
            <a:pPr marL="171450" indent="-171450" algn="l">
              <a:buFont typeface="Wingdings" panose="05000000000000000000" pitchFamily="2" charset="2"/>
              <a:buChar char="§"/>
            </a:pPr>
            <a:r>
              <a:rPr lang="en-US" b="1" dirty="0" smtClean="0">
                <a:solidFill>
                  <a:srgbClr val="70500C"/>
                </a:solidFill>
                <a:latin typeface="tahoma"/>
              </a:rPr>
              <a:t>Conditioner</a:t>
            </a:r>
            <a:endParaRPr lang="en-US" b="1" dirty="0">
              <a:solidFill>
                <a:srgbClr val="70500C"/>
              </a:solidFill>
              <a:latin typeface="tahoma"/>
            </a:endParaRPr>
          </a:p>
        </p:txBody>
      </p:sp>
      <p:sp>
        <p:nvSpPr>
          <p:cNvPr id="26" name="Rectangle 25"/>
          <p:cNvSpPr/>
          <p:nvPr/>
        </p:nvSpPr>
        <p:spPr>
          <a:xfrm>
            <a:off x="388068" y="4953000"/>
            <a:ext cx="2355132" cy="276999"/>
          </a:xfrm>
          <a:prstGeom prst="rect">
            <a:avLst/>
          </a:prstGeom>
        </p:spPr>
        <p:txBody>
          <a:bodyPr wrap="none">
            <a:spAutoFit/>
          </a:bodyPr>
          <a:lstStyle/>
          <a:p>
            <a:pPr marL="171450" indent="-171450" algn="l">
              <a:buFont typeface="Wingdings" panose="05000000000000000000" pitchFamily="2" charset="2"/>
              <a:buChar char="§"/>
            </a:pPr>
            <a:r>
              <a:rPr lang="en-US" b="1" dirty="0">
                <a:solidFill>
                  <a:srgbClr val="70500C"/>
                </a:solidFill>
                <a:latin typeface="tahoma"/>
              </a:rPr>
              <a:t>general cleaning products</a:t>
            </a:r>
          </a:p>
        </p:txBody>
      </p:sp>
      <p:sp>
        <p:nvSpPr>
          <p:cNvPr id="27" name="Rectangle 26"/>
          <p:cNvSpPr/>
          <p:nvPr/>
        </p:nvSpPr>
        <p:spPr>
          <a:xfrm>
            <a:off x="3200400" y="4165937"/>
            <a:ext cx="3429000" cy="1015663"/>
          </a:xfrm>
          <a:prstGeom prst="rect">
            <a:avLst/>
          </a:prstGeom>
        </p:spPr>
        <p:txBody>
          <a:bodyPr>
            <a:spAutoFit/>
          </a:bodyPr>
          <a:lstStyle/>
          <a:p>
            <a:r>
              <a:rPr lang="en-US" b="1" dirty="0">
                <a:solidFill>
                  <a:srgbClr val="CE77E5"/>
                </a:solidFill>
                <a:latin typeface="tahoma"/>
              </a:rPr>
              <a:t>Donations can be dropped off at our Glen Burnie </a:t>
            </a:r>
            <a:r>
              <a:rPr lang="en-US" b="1" u="sng" dirty="0">
                <a:solidFill>
                  <a:srgbClr val="CE77E5"/>
                </a:solidFill>
                <a:latin typeface="tahoma"/>
                <a:hlinkClick r:id="rId4"/>
              </a:rPr>
              <a:t>warehouse</a:t>
            </a:r>
            <a:r>
              <a:rPr lang="en-US" b="1" dirty="0">
                <a:solidFill>
                  <a:srgbClr val="CE77E5"/>
                </a:solidFill>
                <a:latin typeface="tahoma"/>
              </a:rPr>
              <a:t> on Tuesday, Wednesday and Thursday from 9:30 am to 3:00 pm or you can call 410-766-0372 for pick up.  </a:t>
            </a:r>
            <a:endParaRPr lang="en-US" dirty="0"/>
          </a:p>
        </p:txBody>
      </p:sp>
      <p:sp>
        <p:nvSpPr>
          <p:cNvPr id="29" name="Rectangle 28"/>
          <p:cNvSpPr/>
          <p:nvPr/>
        </p:nvSpPr>
        <p:spPr>
          <a:xfrm>
            <a:off x="152400" y="5300008"/>
            <a:ext cx="6303411" cy="1938992"/>
          </a:xfrm>
          <a:prstGeom prst="rect">
            <a:avLst/>
          </a:prstGeom>
        </p:spPr>
        <p:txBody>
          <a:bodyPr wrap="square">
            <a:spAutoFit/>
          </a:bodyPr>
          <a:lstStyle/>
          <a:p>
            <a:r>
              <a:rPr lang="en-US" b="1" dirty="0"/>
              <a:t>HOPE serves families and individuals, including the homeless, in Anne Arundel County, Baltimore City and the Appalachian region who do not have the resources to provide for their own needs. Through the caring actions of its volunteers and donors, HOPE provides opportunity for the less fortunate to work toward joining or rejoining society in the way that many of us take for granted. HOPE is somewhat unique in that it was founded not to duplicate the efforts of other charitable organizations but to supplement their work by helping them obtain the resources needed to help their clientele. As a result, HOPE seeks to improve our community by providing support directly to people in need and also indirectly by distributing resources to other compatible charitable organizations.</a:t>
            </a:r>
            <a:endParaRPr lang="en-US" dirty="0"/>
          </a:p>
        </p:txBody>
      </p:sp>
    </p:spTree>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10170673</TotalTime>
  <Pages>1</Pages>
  <Words>1257</Words>
  <Application>Microsoft Office PowerPoint</Application>
  <PresentationFormat>On-screen Show (4:3)</PresentationFormat>
  <Paragraphs>194</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ASMC NONTHLY LUNCHEON POSTER</dc:title>
  <dc:creator>DFAS Columbus Center</dc:creator>
  <cp:lastModifiedBy>jlnicewarner</cp:lastModifiedBy>
  <cp:revision>2114</cp:revision>
  <cp:lastPrinted>2004-11-17T23:36:16Z</cp:lastPrinted>
  <dcterms:created xsi:type="dcterms:W3CDTF">1999-05-10T19:25:19Z</dcterms:created>
  <dcterms:modified xsi:type="dcterms:W3CDTF">2016-03-30T23:45:41Z</dcterms:modified>
</cp:coreProperties>
</file>